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DB5D35B-0F8B-47B6-8D79-9F2A7211460A}" type="datetimeFigureOut">
              <a:rPr lang="es-GT" smtClean="0"/>
              <a:t>29/01/2013</a:t>
            </a:fld>
            <a:endParaRPr lang="es-G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7189F7C-5557-49AD-9282-6921300B194C}" type="slidenum">
              <a:rPr lang="es-GT" smtClean="0"/>
              <a:t>‹Nº›</a:t>
            </a:fld>
            <a:endParaRPr lang="es-G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D35B-0F8B-47B6-8D79-9F2A7211460A}" type="datetimeFigureOut">
              <a:rPr lang="es-GT" smtClean="0"/>
              <a:t>29/01/2013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9F7C-5557-49AD-9282-6921300B194C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D35B-0F8B-47B6-8D79-9F2A7211460A}" type="datetimeFigureOut">
              <a:rPr lang="es-GT" smtClean="0"/>
              <a:t>29/01/2013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9F7C-5557-49AD-9282-6921300B194C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D35B-0F8B-47B6-8D79-9F2A7211460A}" type="datetimeFigureOut">
              <a:rPr lang="es-GT" smtClean="0"/>
              <a:t>29/01/2013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9F7C-5557-49AD-9282-6921300B194C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D35B-0F8B-47B6-8D79-9F2A7211460A}" type="datetimeFigureOut">
              <a:rPr lang="es-GT" smtClean="0"/>
              <a:t>29/01/2013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9F7C-5557-49AD-9282-6921300B194C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D35B-0F8B-47B6-8D79-9F2A7211460A}" type="datetimeFigureOut">
              <a:rPr lang="es-GT" smtClean="0"/>
              <a:t>29/01/2013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9F7C-5557-49AD-9282-6921300B194C}" type="slidenum">
              <a:rPr lang="es-GT" smtClean="0"/>
              <a:t>‹Nº›</a:t>
            </a:fld>
            <a:endParaRPr lang="es-G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D35B-0F8B-47B6-8D79-9F2A7211460A}" type="datetimeFigureOut">
              <a:rPr lang="es-GT" smtClean="0"/>
              <a:t>29/01/2013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9F7C-5557-49AD-9282-6921300B194C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D35B-0F8B-47B6-8D79-9F2A7211460A}" type="datetimeFigureOut">
              <a:rPr lang="es-GT" smtClean="0"/>
              <a:t>29/01/2013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9F7C-5557-49AD-9282-6921300B194C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D35B-0F8B-47B6-8D79-9F2A7211460A}" type="datetimeFigureOut">
              <a:rPr lang="es-GT" smtClean="0"/>
              <a:t>29/01/2013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9F7C-5557-49AD-9282-6921300B194C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D35B-0F8B-47B6-8D79-9F2A7211460A}" type="datetimeFigureOut">
              <a:rPr lang="es-GT" smtClean="0"/>
              <a:t>29/01/2013</a:t>
            </a:fld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9F7C-5557-49AD-9282-6921300B194C}" type="slidenum">
              <a:rPr lang="es-GT" smtClean="0"/>
              <a:t>‹Nº›</a:t>
            </a:fld>
            <a:endParaRPr lang="es-G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G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D35B-0F8B-47B6-8D79-9F2A7211460A}" type="datetimeFigureOut">
              <a:rPr lang="es-GT" smtClean="0"/>
              <a:t>29/01/2013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9F7C-5557-49AD-9282-6921300B194C}" type="slidenum">
              <a:rPr lang="es-GT" smtClean="0"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DB5D35B-0F8B-47B6-8D79-9F2A7211460A}" type="datetimeFigureOut">
              <a:rPr lang="es-GT" smtClean="0"/>
              <a:t>29/01/2013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7189F7C-5557-49AD-9282-6921300B194C}" type="slidenum">
              <a:rPr lang="es-GT" smtClean="0"/>
              <a:t>‹Nº›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972" y="2564904"/>
            <a:ext cx="3686436" cy="329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uario\Desktop\jayro\201618_210724265621057_195897117103772_784589_876554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uario\Desktop\jayro\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3655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68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832916" y="865886"/>
            <a:ext cx="46751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accent2"/>
                </a:solidFill>
              </a:rPr>
              <a:t>Los </a:t>
            </a:r>
            <a:r>
              <a:rPr lang="en-US" sz="2800" dirty="0" err="1">
                <a:solidFill>
                  <a:schemeClr val="accent2"/>
                </a:solidFill>
              </a:rPr>
              <a:t>tres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estados</a:t>
            </a:r>
            <a:r>
              <a:rPr lang="en-US" sz="2800" dirty="0">
                <a:solidFill>
                  <a:schemeClr val="accent2"/>
                </a:solidFill>
              </a:rPr>
              <a:t> de la </a:t>
            </a:r>
            <a:r>
              <a:rPr lang="en-US" sz="2800" dirty="0" err="1">
                <a:solidFill>
                  <a:schemeClr val="accent2"/>
                </a:solidFill>
              </a:rPr>
              <a:t>materia</a:t>
            </a:r>
            <a:endParaRPr lang="en-US" sz="2800" dirty="0">
              <a:solidFill>
                <a:schemeClr val="accent2"/>
              </a:solidFill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209800" y="1600200"/>
            <a:ext cx="5353050" cy="4572000"/>
            <a:chOff x="1440" y="864"/>
            <a:chExt cx="3372" cy="2880"/>
          </a:xfrm>
        </p:grpSpPr>
        <p:pic>
          <p:nvPicPr>
            <p:cNvPr id="5" name="Picture 8" descr="01_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42" t="2777" r="14583"/>
            <a:stretch>
              <a:fillRect/>
            </a:stretch>
          </p:blipFill>
          <p:spPr bwMode="auto">
            <a:xfrm>
              <a:off x="1460" y="864"/>
              <a:ext cx="2839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4320" y="2592"/>
              <a:ext cx="4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LT Std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LT Std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LT Std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LT Std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LT Std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LT Std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LT Std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LT Std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LT Std" pitchFamily="18" charset="0"/>
                </a:defRPr>
              </a:lvl9pPr>
            </a:lstStyle>
            <a:p>
              <a:pPr eaLnBrk="1" hangingPunct="1"/>
              <a:r>
                <a:rPr lang="en-US" sz="1800" b="0"/>
                <a:t>Sólido</a:t>
              </a: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1440" y="3264"/>
              <a:ext cx="5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LT Std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LT Std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LT Std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LT Std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LT Std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LT Std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LT Std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LT Std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LT Std" pitchFamily="18" charset="0"/>
                </a:defRPr>
              </a:lvl9pPr>
            </a:lstStyle>
            <a:p>
              <a:pPr algn="l" eaLnBrk="1" hangingPunct="1"/>
              <a:r>
                <a:rPr lang="en-US" sz="1800" b="0"/>
                <a:t>Líquido</a:t>
              </a: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3120" y="960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LT Std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LT Std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LT Std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LT Std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LT Std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LT Std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LT Std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LT Std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LT Std" pitchFamily="18" charset="0"/>
                </a:defRPr>
              </a:lvl9pPr>
            </a:lstStyle>
            <a:p>
              <a:pPr algn="l" eaLnBrk="1" hangingPunct="1"/>
              <a:r>
                <a:rPr lang="en-US" sz="1800" b="0"/>
                <a:t>Gas</a:t>
              </a:r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6194698" y="2113083"/>
            <a:ext cx="154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 smtClean="0"/>
              <a:t>Gas-solido</a:t>
            </a:r>
            <a:endParaRPr lang="es-GT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588224" y="2877245"/>
            <a:ext cx="154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 smtClean="0"/>
              <a:t>solido</a:t>
            </a:r>
            <a:r>
              <a:rPr lang="es-GT" b="1" dirty="0" smtClean="0"/>
              <a:t>-Gas</a:t>
            </a:r>
            <a:endParaRPr lang="es-GT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292080" y="54102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 smtClean="0"/>
              <a:t>Solido-liquido</a:t>
            </a:r>
            <a:endParaRPr lang="es-GT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735276" y="5877272"/>
            <a:ext cx="185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 smtClean="0"/>
              <a:t>Liquido-solido</a:t>
            </a:r>
            <a:endParaRPr lang="es-GT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701630" y="2877245"/>
            <a:ext cx="154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 smtClean="0"/>
              <a:t>Liquido-Gas</a:t>
            </a:r>
            <a:endParaRPr lang="es-GT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789262" y="4158734"/>
            <a:ext cx="154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 smtClean="0"/>
              <a:t>Gas-liquido</a:t>
            </a:r>
            <a:endParaRPr lang="es-GT" b="1" dirty="0"/>
          </a:p>
        </p:txBody>
      </p:sp>
      <p:cxnSp>
        <p:nvCxnSpPr>
          <p:cNvPr id="18" name="17 Conector recto de flecha"/>
          <p:cNvCxnSpPr/>
          <p:nvPr/>
        </p:nvCxnSpPr>
        <p:spPr>
          <a:xfrm>
            <a:off x="4495006" y="1935956"/>
            <a:ext cx="1373138" cy="214111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H="1">
            <a:off x="3995936" y="4581128"/>
            <a:ext cx="1665813" cy="101242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V="1">
            <a:off x="3851920" y="2482415"/>
            <a:ext cx="360040" cy="274678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41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62000" y="1828800"/>
            <a:ext cx="762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0" dirty="0"/>
              <a:t>Un </a:t>
            </a:r>
            <a:r>
              <a:rPr lang="en-US" sz="2000" i="1" dirty="0" err="1"/>
              <a:t>cambio</a:t>
            </a:r>
            <a:r>
              <a:rPr lang="en-US" sz="2000" i="1" dirty="0"/>
              <a:t> </a:t>
            </a:r>
            <a:r>
              <a:rPr lang="en-US" sz="2000" i="1" dirty="0" err="1"/>
              <a:t>físico</a:t>
            </a:r>
            <a:r>
              <a:rPr lang="en-US" sz="2000" i="1" dirty="0"/>
              <a:t> </a:t>
            </a:r>
            <a:r>
              <a:rPr lang="en-US" sz="2000" b="0" dirty="0"/>
              <a:t>no </a:t>
            </a:r>
            <a:r>
              <a:rPr lang="en-US" sz="2000" b="0" dirty="0" err="1"/>
              <a:t>altera</a:t>
            </a:r>
            <a:r>
              <a:rPr lang="en-US" sz="2000" b="0" dirty="0"/>
              <a:t> la </a:t>
            </a:r>
            <a:r>
              <a:rPr lang="en-US" sz="2000" b="0" dirty="0" err="1"/>
              <a:t>estructura</a:t>
            </a:r>
            <a:r>
              <a:rPr lang="en-US" sz="2000" b="0" dirty="0"/>
              <a:t> o la </a:t>
            </a:r>
            <a:r>
              <a:rPr lang="en-US" sz="2000" b="0" dirty="0" err="1"/>
              <a:t>identidad</a:t>
            </a:r>
            <a:r>
              <a:rPr lang="en-US" sz="2000" b="0" dirty="0"/>
              <a:t> de </a:t>
            </a:r>
            <a:r>
              <a:rPr lang="en-US" sz="2000" b="0" dirty="0" err="1"/>
              <a:t>una</a:t>
            </a:r>
            <a:r>
              <a:rPr lang="en-US" sz="2000" b="0" dirty="0"/>
              <a:t> </a:t>
            </a:r>
            <a:r>
              <a:rPr lang="en-US" sz="2000" b="0" dirty="0" err="1"/>
              <a:t>substancia</a:t>
            </a:r>
            <a:r>
              <a:rPr lang="en-US" sz="2000" b="0" dirty="0"/>
              <a:t>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62000" y="3276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0" dirty="0"/>
              <a:t>Un </a:t>
            </a:r>
            <a:r>
              <a:rPr lang="en-US" sz="2000" i="1" dirty="0" err="1"/>
              <a:t>cambio</a:t>
            </a:r>
            <a:r>
              <a:rPr lang="en-US" sz="2000" i="1" dirty="0"/>
              <a:t> </a:t>
            </a:r>
            <a:r>
              <a:rPr lang="en-US" sz="2000" i="1" dirty="0" err="1"/>
              <a:t>químico</a:t>
            </a:r>
            <a:r>
              <a:rPr lang="en-US" sz="2000" b="0" dirty="0"/>
              <a:t> </a:t>
            </a:r>
            <a:r>
              <a:rPr lang="en-US" sz="2000" b="0" dirty="0" err="1"/>
              <a:t>altera</a:t>
            </a:r>
            <a:r>
              <a:rPr lang="en-US" sz="2000" b="0" dirty="0"/>
              <a:t> la </a:t>
            </a:r>
            <a:r>
              <a:rPr lang="en-US" sz="2000" b="0" dirty="0" err="1"/>
              <a:t>estructura</a:t>
            </a:r>
            <a:r>
              <a:rPr lang="en-US" sz="2000" b="0" dirty="0"/>
              <a:t> o la </a:t>
            </a:r>
            <a:r>
              <a:rPr lang="en-US" sz="2000" b="0" dirty="0" err="1"/>
              <a:t>identidad</a:t>
            </a:r>
            <a:r>
              <a:rPr lang="en-US" sz="2000" b="0" dirty="0"/>
              <a:t> de </a:t>
            </a:r>
            <a:r>
              <a:rPr lang="en-US" sz="2000" b="0" dirty="0" err="1"/>
              <a:t>las</a:t>
            </a:r>
            <a:r>
              <a:rPr lang="en-US" sz="2000" b="0" dirty="0"/>
              <a:t> </a:t>
            </a:r>
            <a:r>
              <a:rPr lang="en-US" sz="2000" b="0" dirty="0" err="1"/>
              <a:t>substancias</a:t>
            </a:r>
            <a:r>
              <a:rPr lang="en-US" sz="2000" b="0" dirty="0"/>
              <a:t> </a:t>
            </a:r>
            <a:r>
              <a:rPr lang="en-US" sz="2000" b="0" dirty="0" err="1"/>
              <a:t>involucradas</a:t>
            </a:r>
            <a:r>
              <a:rPr lang="en-US" sz="2000" b="0" dirty="0"/>
              <a:t>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06500" y="2514600"/>
            <a:ext cx="2092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9pPr>
          </a:lstStyle>
          <a:p>
            <a:pPr eaLnBrk="1" hangingPunct="1"/>
            <a:r>
              <a:rPr lang="en-US" sz="2000" b="0" dirty="0"/>
              <a:t>La </a:t>
            </a:r>
            <a:r>
              <a:rPr lang="en-US" sz="2000" b="0" dirty="0" err="1"/>
              <a:t>fusión</a:t>
            </a:r>
            <a:r>
              <a:rPr lang="en-US" sz="2000" b="0" dirty="0"/>
              <a:t> del </a:t>
            </a:r>
            <a:r>
              <a:rPr lang="en-US" sz="2000" b="0" dirty="0" err="1"/>
              <a:t>hielo</a:t>
            </a:r>
            <a:endParaRPr lang="en-US" sz="2000" b="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257800" y="2514600"/>
            <a:ext cx="2614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9pPr>
          </a:lstStyle>
          <a:p>
            <a:pPr eaLnBrk="1" hangingPunct="1"/>
            <a:r>
              <a:rPr lang="en-US" sz="2000" b="0"/>
              <a:t>Ázucar disuelta en agua</a:t>
            </a:r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7"/>
          <a:stretch>
            <a:fillRect/>
          </a:stretch>
        </p:blipFill>
        <p:spPr bwMode="auto">
          <a:xfrm>
            <a:off x="4902200" y="3886200"/>
            <a:ext cx="32512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295400" y="4724400"/>
            <a:ext cx="297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 b="0" dirty="0"/>
              <a:t>El </a:t>
            </a:r>
            <a:r>
              <a:rPr lang="en-US" sz="1800" b="0" dirty="0" err="1"/>
              <a:t>hidrógeno</a:t>
            </a:r>
            <a:r>
              <a:rPr lang="en-US" sz="1800" b="0" dirty="0"/>
              <a:t> </a:t>
            </a:r>
            <a:r>
              <a:rPr lang="en-US" sz="1800" b="0" dirty="0" err="1"/>
              <a:t>arde</a:t>
            </a:r>
            <a:r>
              <a:rPr lang="en-US" sz="1800" b="0" dirty="0"/>
              <a:t>  en el </a:t>
            </a:r>
            <a:r>
              <a:rPr lang="en-US" sz="1800" b="0" dirty="0" err="1"/>
              <a:t>aire</a:t>
            </a:r>
            <a:r>
              <a:rPr lang="en-US" sz="1800" b="0" dirty="0"/>
              <a:t> </a:t>
            </a:r>
            <a:r>
              <a:rPr lang="en-US" sz="1800" b="0" dirty="0" err="1"/>
              <a:t>para</a:t>
            </a:r>
            <a:r>
              <a:rPr lang="en-US" sz="1800" b="0" dirty="0"/>
              <a:t>  </a:t>
            </a:r>
            <a:r>
              <a:rPr lang="en-US" sz="1800" b="0" dirty="0" err="1"/>
              <a:t>formar</a:t>
            </a:r>
            <a:r>
              <a:rPr lang="en-US" sz="1800" b="0" dirty="0"/>
              <a:t> </a:t>
            </a:r>
            <a:r>
              <a:rPr lang="en-US" sz="1800" b="0" dirty="0" err="1"/>
              <a:t>agua</a:t>
            </a:r>
            <a:endParaRPr lang="en-US" sz="1800" b="0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295400" y="960175"/>
            <a:ext cx="46196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accent2"/>
                </a:solidFill>
              </a:rPr>
              <a:t>¿</a:t>
            </a:r>
            <a:r>
              <a:rPr lang="en-US" sz="2800" dirty="0" err="1">
                <a:solidFill>
                  <a:schemeClr val="accent2"/>
                </a:solidFill>
              </a:rPr>
              <a:t>Cambios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físicos</a:t>
            </a:r>
            <a:r>
              <a:rPr lang="en-US" sz="2800" dirty="0">
                <a:solidFill>
                  <a:schemeClr val="accent2"/>
                </a:solidFill>
              </a:rPr>
              <a:t> o </a:t>
            </a:r>
            <a:r>
              <a:rPr lang="en-US" sz="2800" dirty="0" err="1">
                <a:solidFill>
                  <a:schemeClr val="accent2"/>
                </a:solidFill>
              </a:rPr>
              <a:t>químicos</a:t>
            </a:r>
            <a:r>
              <a:rPr lang="en-US" sz="2800" dirty="0">
                <a:solidFill>
                  <a:schemeClr val="accent2"/>
                </a:solidFill>
              </a:rPr>
              <a:t>?</a:t>
            </a:r>
          </a:p>
        </p:txBody>
      </p:sp>
      <p:pic>
        <p:nvPicPr>
          <p:cNvPr id="10" name="Picture 23" descr="i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21987"/>
            <a:ext cx="12350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29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2000" y="1660525"/>
            <a:ext cx="784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0" dirty="0" err="1"/>
              <a:t>Una</a:t>
            </a:r>
            <a:r>
              <a:rPr lang="en-US" sz="2000" b="0" dirty="0"/>
              <a:t> </a:t>
            </a:r>
            <a:r>
              <a:rPr lang="en-US" sz="2000" i="1" dirty="0" err="1"/>
              <a:t>propiedad</a:t>
            </a:r>
            <a:r>
              <a:rPr lang="en-US" sz="2000" i="1" dirty="0"/>
              <a:t> </a:t>
            </a:r>
            <a:r>
              <a:rPr lang="en-US" sz="2000" i="1" dirty="0" err="1"/>
              <a:t>extensiva</a:t>
            </a:r>
            <a:r>
              <a:rPr lang="en-US" sz="2000" i="1" dirty="0"/>
              <a:t> </a:t>
            </a:r>
            <a:r>
              <a:rPr lang="en-US" sz="2000" b="0" dirty="0"/>
              <a:t>de </a:t>
            </a:r>
            <a:r>
              <a:rPr lang="en-US" sz="2000" b="0" dirty="0" err="1"/>
              <a:t>una</a:t>
            </a:r>
            <a:r>
              <a:rPr lang="en-US" sz="2000" b="0" dirty="0"/>
              <a:t> </a:t>
            </a:r>
            <a:r>
              <a:rPr lang="en-US" sz="2000" b="0" dirty="0" err="1"/>
              <a:t>substancia</a:t>
            </a:r>
            <a:r>
              <a:rPr lang="en-US" sz="2000" b="0" dirty="0"/>
              <a:t> </a:t>
            </a:r>
            <a:r>
              <a:rPr lang="en-US" sz="2000" b="0" dirty="0" err="1"/>
              <a:t>depende</a:t>
            </a:r>
            <a:r>
              <a:rPr lang="en-US" sz="2000" b="0" dirty="0"/>
              <a:t> de la </a:t>
            </a:r>
            <a:r>
              <a:rPr lang="en-US" sz="2000" b="0" dirty="0" err="1"/>
              <a:t>cantidad</a:t>
            </a:r>
            <a:r>
              <a:rPr lang="en-US" sz="2000" b="0" dirty="0"/>
              <a:t> total de </a:t>
            </a:r>
            <a:r>
              <a:rPr lang="en-US" sz="2000" b="0" dirty="0" err="1"/>
              <a:t>materia</a:t>
            </a:r>
            <a:r>
              <a:rPr lang="en-US" sz="2000" b="0" dirty="0"/>
              <a:t> </a:t>
            </a:r>
            <a:r>
              <a:rPr lang="en-US" sz="2000" b="0" dirty="0" err="1"/>
              <a:t>considerada</a:t>
            </a:r>
            <a:r>
              <a:rPr lang="en-US" sz="2000" b="0" dirty="0"/>
              <a:t>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62000" y="3946525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0"/>
              <a:t>Una </a:t>
            </a:r>
            <a:r>
              <a:rPr lang="en-US" sz="2000" i="1"/>
              <a:t>propiedad intensiva </a:t>
            </a:r>
            <a:r>
              <a:rPr lang="en-US" sz="2000" b="0"/>
              <a:t>de un material </a:t>
            </a:r>
            <a:r>
              <a:rPr lang="en-US" sz="2000" b="0">
                <a:solidFill>
                  <a:srgbClr val="FF0000"/>
                </a:solidFill>
              </a:rPr>
              <a:t>no </a:t>
            </a:r>
            <a:r>
              <a:rPr lang="en-US" sz="2000" b="0"/>
              <a:t>depende de la cantidad total de materia considerada.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81200" y="2362200"/>
            <a:ext cx="1981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sz="2000" b="0">
                <a:solidFill>
                  <a:srgbClr val="FF0000"/>
                </a:solidFill>
              </a:rPr>
              <a:t>  </a:t>
            </a:r>
            <a:r>
              <a:rPr lang="en-US" sz="2000" b="0"/>
              <a:t>masa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sz="2000" b="0">
                <a:solidFill>
                  <a:srgbClr val="FF0000"/>
                </a:solidFill>
              </a:rPr>
              <a:t>  </a:t>
            </a:r>
            <a:r>
              <a:rPr lang="en-US" sz="2000" b="0"/>
              <a:t>longitud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sz="2000" b="0">
                <a:solidFill>
                  <a:srgbClr val="FF0000"/>
                </a:solidFill>
              </a:rPr>
              <a:t>  </a:t>
            </a:r>
            <a:r>
              <a:rPr lang="en-US" sz="2000" b="0"/>
              <a:t>volumen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1200" y="4800600"/>
            <a:ext cx="2286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sz="2000" b="0">
                <a:solidFill>
                  <a:srgbClr val="FF0000"/>
                </a:solidFill>
              </a:rPr>
              <a:t>  </a:t>
            </a:r>
            <a:r>
              <a:rPr lang="en-US" sz="2000" b="0"/>
              <a:t>densidad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sz="2000" b="0">
                <a:solidFill>
                  <a:srgbClr val="FF0000"/>
                </a:solidFill>
              </a:rPr>
              <a:t>  </a:t>
            </a:r>
            <a:r>
              <a:rPr lang="en-US" sz="2000" b="0"/>
              <a:t>temperatura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sz="2000" b="0">
                <a:solidFill>
                  <a:srgbClr val="FF0000"/>
                </a:solidFill>
              </a:rPr>
              <a:t>  </a:t>
            </a:r>
            <a:r>
              <a:rPr lang="en-US" sz="2000" b="0"/>
              <a:t>color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06335" y="960175"/>
            <a:ext cx="55260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9pPr>
          </a:lstStyle>
          <a:p>
            <a:pPr eaLnBrk="1" hangingPunct="1"/>
            <a:r>
              <a:rPr lang="en-US" sz="2800" dirty="0" err="1">
                <a:solidFill>
                  <a:schemeClr val="accent2"/>
                </a:solidFill>
              </a:rPr>
              <a:t>Propiedades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extensivas</a:t>
            </a:r>
            <a:r>
              <a:rPr lang="en-US" sz="2800" dirty="0">
                <a:solidFill>
                  <a:schemeClr val="accent2"/>
                </a:solidFill>
              </a:rPr>
              <a:t> e </a:t>
            </a:r>
            <a:r>
              <a:rPr lang="en-US" sz="2800" dirty="0" err="1">
                <a:solidFill>
                  <a:schemeClr val="accent2"/>
                </a:solidFill>
              </a:rPr>
              <a:t>intensivas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8" name="Picture 21" descr="ED00127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2438400"/>
            <a:ext cx="15509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 descr="HH00895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4724400"/>
            <a:ext cx="14430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 descr="in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4150"/>
            <a:ext cx="12350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45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123728" y="1371600"/>
            <a:ext cx="61820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0" dirty="0" smtClean="0"/>
              <a:t>¿</a:t>
            </a:r>
            <a:r>
              <a:rPr lang="en-US" sz="2000" b="0" dirty="0" err="1"/>
              <a:t>Que</a:t>
            </a:r>
            <a:r>
              <a:rPr lang="en-US" sz="2000" b="0" dirty="0"/>
              <a:t> tan </a:t>
            </a:r>
            <a:r>
              <a:rPr lang="en-US" sz="2000" b="0" dirty="0" err="1"/>
              <a:t>cercana</a:t>
            </a:r>
            <a:r>
              <a:rPr lang="en-US" sz="2000" b="0" dirty="0"/>
              <a:t> </a:t>
            </a:r>
            <a:r>
              <a:rPr lang="en-US" sz="2000" b="0" dirty="0" err="1"/>
              <a:t>está</a:t>
            </a:r>
            <a:r>
              <a:rPr lang="en-US" sz="2000" b="0" dirty="0"/>
              <a:t> </a:t>
            </a:r>
            <a:r>
              <a:rPr lang="en-US" sz="2000" b="0" dirty="0" err="1"/>
              <a:t>una</a:t>
            </a:r>
            <a:r>
              <a:rPr lang="en-US" sz="2000" b="0" dirty="0"/>
              <a:t> </a:t>
            </a:r>
            <a:r>
              <a:rPr lang="en-US" sz="2000" b="0" dirty="0" err="1"/>
              <a:t>medida</a:t>
            </a:r>
            <a:r>
              <a:rPr lang="en-US" sz="2000" b="0" dirty="0"/>
              <a:t> de </a:t>
            </a:r>
            <a:r>
              <a:rPr lang="en-US" sz="2000" b="0" dirty="0" err="1"/>
              <a:t>su</a:t>
            </a:r>
            <a:r>
              <a:rPr lang="en-US" sz="2000" b="0" dirty="0"/>
              <a:t> valor real</a:t>
            </a:r>
            <a:r>
              <a:rPr lang="en-US" sz="2000" b="0" dirty="0" smtClean="0"/>
              <a:t>?</a:t>
            </a:r>
            <a:endParaRPr lang="en-US" sz="2000" b="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66800" y="5334000"/>
            <a:ext cx="191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9pPr>
          </a:lstStyle>
          <a:p>
            <a:pPr algn="l" eaLnBrk="1" hangingPunct="1"/>
            <a:r>
              <a:rPr lang="en-US" sz="1800" b="0" dirty="0" err="1"/>
              <a:t>Exacto</a:t>
            </a:r>
            <a:r>
              <a:rPr lang="en-US" sz="1800" b="0" dirty="0"/>
              <a:t> y </a:t>
            </a:r>
            <a:r>
              <a:rPr lang="en-US" sz="1800" b="0" dirty="0" err="1"/>
              <a:t>preciso</a:t>
            </a:r>
            <a:endParaRPr lang="en-US" sz="1800" b="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581400" y="5348288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9pPr>
          </a:lstStyle>
          <a:p>
            <a:pPr algn="l" eaLnBrk="1" hangingPunct="1"/>
            <a:r>
              <a:rPr lang="en-US" sz="1800" b="0" dirty="0" err="1"/>
              <a:t>Preciso</a:t>
            </a:r>
            <a:r>
              <a:rPr lang="en-US" sz="1800" b="0" dirty="0"/>
              <a:t>, </a:t>
            </a:r>
            <a:r>
              <a:rPr lang="en-US" sz="1800" b="0" dirty="0" err="1"/>
              <a:t>pero</a:t>
            </a:r>
            <a:r>
              <a:rPr lang="en-US" sz="1800" b="0" dirty="0"/>
              <a:t> </a:t>
            </a:r>
            <a:r>
              <a:rPr lang="en-US" sz="1800" b="0" dirty="0">
                <a:solidFill>
                  <a:srgbClr val="FF0000"/>
                </a:solidFill>
              </a:rPr>
              <a:t>no</a:t>
            </a:r>
            <a:r>
              <a:rPr lang="en-US" sz="1800" b="0" dirty="0"/>
              <a:t> </a:t>
            </a:r>
            <a:r>
              <a:rPr lang="en-US" sz="1800" b="0" dirty="0" err="1"/>
              <a:t>exacto</a:t>
            </a:r>
            <a:endParaRPr lang="en-US" sz="1800" b="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249988" y="5334000"/>
            <a:ext cx="2132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9pPr>
          </a:lstStyle>
          <a:p>
            <a:pPr algn="l" eaLnBrk="1" hangingPunct="1"/>
            <a:r>
              <a:rPr lang="en-US" sz="1800" b="0" dirty="0">
                <a:solidFill>
                  <a:srgbClr val="FF0000"/>
                </a:solidFill>
              </a:rPr>
              <a:t>Ni</a:t>
            </a:r>
            <a:r>
              <a:rPr lang="en-US" sz="1800" b="0" dirty="0"/>
              <a:t> </a:t>
            </a:r>
            <a:r>
              <a:rPr lang="en-US" sz="1800" b="0" dirty="0" err="1"/>
              <a:t>exacto</a:t>
            </a:r>
            <a:r>
              <a:rPr lang="en-US" sz="1800" b="0" dirty="0"/>
              <a:t> </a:t>
            </a:r>
            <a:r>
              <a:rPr lang="en-US" sz="1800" b="0" dirty="0" err="1">
                <a:solidFill>
                  <a:srgbClr val="FF0000"/>
                </a:solidFill>
              </a:rPr>
              <a:t>ni</a:t>
            </a:r>
            <a:r>
              <a:rPr lang="en-US" sz="1800" b="0" dirty="0"/>
              <a:t> </a:t>
            </a:r>
            <a:r>
              <a:rPr lang="en-US" sz="1800" b="0" dirty="0" err="1"/>
              <a:t>preciso</a:t>
            </a:r>
            <a:endParaRPr lang="en-US" sz="1800" b="0" dirty="0"/>
          </a:p>
        </p:txBody>
      </p:sp>
      <p:pic>
        <p:nvPicPr>
          <p:cNvPr id="7" name="Picture 10" descr="01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6" b="13623"/>
          <a:stretch>
            <a:fillRect/>
          </a:stretch>
        </p:blipFill>
        <p:spPr bwMode="auto">
          <a:xfrm>
            <a:off x="914400" y="2789238"/>
            <a:ext cx="7315200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11560" y="613110"/>
            <a:ext cx="3549104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800" dirty="0" err="1">
                <a:solidFill>
                  <a:schemeClr val="accent2"/>
                </a:solidFill>
              </a:rPr>
              <a:t>Exactitud</a:t>
            </a:r>
            <a:r>
              <a:rPr lang="en-US" sz="2800" dirty="0">
                <a:solidFill>
                  <a:schemeClr val="accent2"/>
                </a:solidFill>
              </a:rPr>
              <a:t> y </a:t>
            </a:r>
            <a:r>
              <a:rPr lang="en-US" sz="2800" dirty="0" err="1">
                <a:solidFill>
                  <a:schemeClr val="accent2"/>
                </a:solidFill>
              </a:rPr>
              <a:t>Precisión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185687" y="1962090"/>
            <a:ext cx="60581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0" dirty="0" smtClean="0"/>
              <a:t>¿</a:t>
            </a:r>
            <a:r>
              <a:rPr lang="en-US" sz="2000" b="0" dirty="0" err="1"/>
              <a:t>Que</a:t>
            </a:r>
            <a:r>
              <a:rPr lang="en-US" sz="2000" b="0" dirty="0"/>
              <a:t> tan </a:t>
            </a:r>
            <a:r>
              <a:rPr lang="en-US" sz="2000" b="0" dirty="0" err="1"/>
              <a:t>cercanas</a:t>
            </a:r>
            <a:r>
              <a:rPr lang="en-US" sz="2000" b="0" dirty="0"/>
              <a:t> </a:t>
            </a:r>
            <a:r>
              <a:rPr lang="en-US" sz="2000" b="0" dirty="0" err="1"/>
              <a:t>están</a:t>
            </a:r>
            <a:r>
              <a:rPr lang="en-US" sz="2000" b="0" dirty="0"/>
              <a:t> un </a:t>
            </a:r>
            <a:r>
              <a:rPr lang="en-US" sz="2000" b="0" dirty="0" err="1"/>
              <a:t>conjunto</a:t>
            </a:r>
            <a:r>
              <a:rPr lang="en-US" sz="2000" b="0" dirty="0"/>
              <a:t> de </a:t>
            </a:r>
            <a:r>
              <a:rPr lang="en-US" sz="2000" b="0" dirty="0" err="1"/>
              <a:t>medidas</a:t>
            </a:r>
            <a:r>
              <a:rPr lang="en-US" sz="2000" b="0" dirty="0"/>
              <a:t> entre </a:t>
            </a:r>
            <a:r>
              <a:rPr lang="en-US" sz="2000" b="0" dirty="0" err="1"/>
              <a:t>sí</a:t>
            </a:r>
            <a:r>
              <a:rPr lang="en-US" sz="2000" b="0" dirty="0"/>
              <a:t>?</a:t>
            </a:r>
            <a:endParaRPr lang="en-US" sz="2000" i="1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79584" y="1371600"/>
            <a:ext cx="13257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i="1" dirty="0" err="1" smtClean="0"/>
              <a:t>Exactitud</a:t>
            </a:r>
            <a:endParaRPr lang="en-US" sz="2000" b="0" dirty="0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910213" y="1937790"/>
            <a:ext cx="12135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i="1" dirty="0" err="1" smtClean="0"/>
              <a:t>Precisión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93170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5" grpId="0"/>
      <p:bldP spid="16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dirty="0" smtClean="0"/>
              <a:t>Campo de estudio asociado a  la química 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Medicina</a:t>
            </a:r>
          </a:p>
          <a:p>
            <a:r>
              <a:rPr lang="es-GT" dirty="0" smtClean="0"/>
              <a:t>Saneamiento </a:t>
            </a:r>
          </a:p>
          <a:p>
            <a:r>
              <a:rPr lang="es-GT" dirty="0" smtClean="0"/>
              <a:t>Agroindustria </a:t>
            </a:r>
          </a:p>
          <a:p>
            <a:r>
              <a:rPr lang="es-GT" dirty="0" smtClean="0"/>
              <a:t>Industria petrolera </a:t>
            </a:r>
          </a:p>
          <a:p>
            <a:r>
              <a:rPr lang="es-GT" dirty="0" smtClean="0"/>
              <a:t>Industria minera</a:t>
            </a:r>
          </a:p>
          <a:p>
            <a:r>
              <a:rPr lang="es-GT" dirty="0" smtClean="0"/>
              <a:t>Productos industriales</a:t>
            </a:r>
          </a:p>
          <a:p>
            <a:r>
              <a:rPr lang="es-GT" dirty="0" smtClean="0"/>
              <a:t>Materia prima</a:t>
            </a:r>
          </a:p>
          <a:p>
            <a:endParaRPr lang="es-GT" dirty="0"/>
          </a:p>
        </p:txBody>
      </p:sp>
      <p:sp>
        <p:nvSpPr>
          <p:cNvPr id="4" name="3 Rectángulo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GT" dirty="0"/>
          </a:p>
        </p:txBody>
      </p:sp>
      <p:pic>
        <p:nvPicPr>
          <p:cNvPr id="5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08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01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7"/>
          <a:stretch>
            <a:fillRect/>
          </a:stretch>
        </p:blipFill>
        <p:spPr bwMode="auto">
          <a:xfrm>
            <a:off x="827584" y="1905000"/>
            <a:ext cx="76200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32384" y="1219200"/>
            <a:ext cx="1620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9pPr>
          </a:lstStyle>
          <a:p>
            <a:pPr eaLnBrk="1" hangingPunct="1"/>
            <a:r>
              <a:rPr lang="en-US" sz="2000" b="0" dirty="0" err="1"/>
              <a:t>Macroscópico</a:t>
            </a:r>
            <a:endParaRPr lang="en-US" sz="2000" b="0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74209" y="1219200"/>
            <a:ext cx="1577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9pPr>
          </a:lstStyle>
          <a:p>
            <a:pPr eaLnBrk="1" hangingPunct="1"/>
            <a:r>
              <a:rPr lang="en-US" sz="2000" b="0"/>
              <a:t>Microscópico</a:t>
            </a:r>
          </a:p>
        </p:txBody>
      </p:sp>
      <p:pic>
        <p:nvPicPr>
          <p:cNvPr id="8" name="Picture 11" descr="01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4"/>
          <a:stretch>
            <a:fillRect/>
          </a:stretch>
        </p:blipFill>
        <p:spPr bwMode="auto">
          <a:xfrm>
            <a:off x="971600" y="5373216"/>
            <a:ext cx="76200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57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762000" y="3078163"/>
            <a:ext cx="784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0" dirty="0" err="1" smtClean="0"/>
              <a:t>es</a:t>
            </a:r>
            <a:r>
              <a:rPr lang="en-US" sz="2000" b="0" dirty="0" smtClean="0"/>
              <a:t> </a:t>
            </a:r>
            <a:r>
              <a:rPr lang="en-US" sz="2000" b="0" dirty="0"/>
              <a:t>un principio </a:t>
            </a:r>
            <a:r>
              <a:rPr lang="en-US" sz="2000" b="0" dirty="0" err="1"/>
              <a:t>unificador</a:t>
            </a:r>
            <a:r>
              <a:rPr lang="en-US" sz="2000" b="0" dirty="0"/>
              <a:t> </a:t>
            </a:r>
            <a:r>
              <a:rPr lang="en-US" sz="2000" b="0" dirty="0" err="1"/>
              <a:t>que</a:t>
            </a:r>
            <a:r>
              <a:rPr lang="en-US" sz="2000" b="0" dirty="0"/>
              <a:t> </a:t>
            </a:r>
            <a:r>
              <a:rPr lang="en-US" sz="2000" b="0" dirty="0" err="1"/>
              <a:t>explica</a:t>
            </a:r>
            <a:r>
              <a:rPr lang="en-US" sz="2000" b="0" dirty="0"/>
              <a:t> un </a:t>
            </a:r>
            <a:r>
              <a:rPr lang="en-US" sz="2000" b="0" dirty="0" err="1"/>
              <a:t>conjunto</a:t>
            </a:r>
            <a:r>
              <a:rPr lang="en-US" sz="2000" b="0" dirty="0"/>
              <a:t> de </a:t>
            </a:r>
            <a:r>
              <a:rPr lang="en-US" sz="2000" b="0" dirty="0" err="1"/>
              <a:t>hechos</a:t>
            </a:r>
            <a:r>
              <a:rPr lang="en-US" sz="2000" b="0" dirty="0"/>
              <a:t> y/o </a:t>
            </a:r>
            <a:r>
              <a:rPr lang="en-US" sz="2000" b="0" dirty="0" err="1"/>
              <a:t>aquellas</a:t>
            </a:r>
            <a:r>
              <a:rPr lang="en-US" sz="2000" b="0" dirty="0"/>
              <a:t>  </a:t>
            </a:r>
            <a:r>
              <a:rPr lang="en-US" sz="2000" b="0" dirty="0" err="1"/>
              <a:t>leyes</a:t>
            </a:r>
            <a:r>
              <a:rPr lang="en-US" sz="2000" b="0" dirty="0"/>
              <a:t> </a:t>
            </a:r>
            <a:r>
              <a:rPr lang="en-US" sz="2000" b="0" dirty="0" err="1"/>
              <a:t>que</a:t>
            </a:r>
            <a:r>
              <a:rPr lang="en-US" sz="2000" b="0" dirty="0"/>
              <a:t> se </a:t>
            </a:r>
            <a:r>
              <a:rPr lang="en-US" sz="2000" b="0" dirty="0" err="1"/>
              <a:t>basan</a:t>
            </a:r>
            <a:r>
              <a:rPr lang="en-US" sz="2000" b="0" dirty="0"/>
              <a:t> en </a:t>
            </a:r>
            <a:r>
              <a:rPr lang="en-US" sz="2000" b="0" dirty="0" err="1"/>
              <a:t>ellos</a:t>
            </a:r>
            <a:r>
              <a:rPr lang="en-US" sz="2000" b="0" dirty="0"/>
              <a:t>.</a:t>
            </a:r>
          </a:p>
        </p:txBody>
      </p:sp>
      <p:sp>
        <p:nvSpPr>
          <p:cNvPr id="5" name="Text Box 1035"/>
          <p:cNvSpPr txBox="1">
            <a:spLocks noChangeArrowheads="1"/>
          </p:cNvSpPr>
          <p:nvPr/>
        </p:nvSpPr>
        <p:spPr bwMode="auto">
          <a:xfrm>
            <a:off x="762000" y="1371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0" dirty="0" err="1" smtClean="0"/>
              <a:t>es</a:t>
            </a:r>
            <a:r>
              <a:rPr lang="en-US" sz="2000" b="0" dirty="0" smtClean="0"/>
              <a:t> </a:t>
            </a:r>
            <a:r>
              <a:rPr lang="en-US" sz="2000" b="0" dirty="0"/>
              <a:t>un </a:t>
            </a:r>
            <a:r>
              <a:rPr lang="en-US" sz="2000" b="0" dirty="0" err="1"/>
              <a:t>enunciado</a:t>
            </a:r>
            <a:r>
              <a:rPr lang="en-US" sz="2000" b="0" dirty="0"/>
              <a:t> </a:t>
            </a:r>
            <a:r>
              <a:rPr lang="en-US" sz="2000" b="0" dirty="0" err="1"/>
              <a:t>conciso</a:t>
            </a:r>
            <a:r>
              <a:rPr lang="en-US" sz="2000" b="0" dirty="0"/>
              <a:t> de </a:t>
            </a:r>
            <a:r>
              <a:rPr lang="en-US" sz="2000" b="0" dirty="0" err="1"/>
              <a:t>una</a:t>
            </a:r>
            <a:r>
              <a:rPr lang="en-US" sz="2000" b="0" dirty="0"/>
              <a:t> </a:t>
            </a:r>
            <a:r>
              <a:rPr lang="en-US" sz="2000" b="0" dirty="0" err="1"/>
              <a:t>relación</a:t>
            </a:r>
            <a:r>
              <a:rPr lang="en-US" sz="2000" b="0" dirty="0"/>
              <a:t> entre </a:t>
            </a:r>
            <a:r>
              <a:rPr lang="en-US" sz="2000" b="0" dirty="0" err="1"/>
              <a:t>fenómenos</a:t>
            </a:r>
            <a:r>
              <a:rPr lang="en-US" sz="2000" b="0" dirty="0"/>
              <a:t> </a:t>
            </a:r>
            <a:r>
              <a:rPr lang="en-US" sz="2000" b="0" dirty="0" err="1"/>
              <a:t>que</a:t>
            </a:r>
            <a:r>
              <a:rPr lang="en-US" sz="2000" b="0" dirty="0"/>
              <a:t> </a:t>
            </a:r>
            <a:r>
              <a:rPr lang="en-US" sz="2000" b="0" dirty="0" err="1"/>
              <a:t>es</a:t>
            </a:r>
            <a:r>
              <a:rPr lang="en-US" sz="2000" b="0" dirty="0"/>
              <a:t> </a:t>
            </a:r>
            <a:r>
              <a:rPr lang="en-US" sz="2000" b="0" dirty="0" err="1"/>
              <a:t>siempre</a:t>
            </a:r>
            <a:r>
              <a:rPr lang="en-US" sz="2000" b="0" dirty="0"/>
              <a:t>  </a:t>
            </a:r>
            <a:r>
              <a:rPr lang="en-US" sz="2000" b="0" dirty="0" err="1"/>
              <a:t>válido</a:t>
            </a:r>
            <a:r>
              <a:rPr lang="en-US" sz="2000" b="0" dirty="0"/>
              <a:t> </a:t>
            </a:r>
            <a:r>
              <a:rPr lang="en-US" sz="2000" b="0" dirty="0" err="1"/>
              <a:t>bajo</a:t>
            </a:r>
            <a:r>
              <a:rPr lang="en-US" sz="2000" b="0" dirty="0"/>
              <a:t> </a:t>
            </a:r>
            <a:r>
              <a:rPr lang="en-US" sz="2000" b="0" dirty="0" err="1"/>
              <a:t>las</a:t>
            </a:r>
            <a:r>
              <a:rPr lang="en-US" sz="2000" b="0" dirty="0"/>
              <a:t> </a:t>
            </a:r>
            <a:r>
              <a:rPr lang="en-US" sz="2000" b="0" dirty="0" err="1"/>
              <a:t>mismas</a:t>
            </a:r>
            <a:r>
              <a:rPr lang="en-US" sz="2000" b="0" dirty="0"/>
              <a:t> </a:t>
            </a:r>
            <a:r>
              <a:rPr lang="en-US" sz="2000" b="0" dirty="0" err="1"/>
              <a:t>condiciones</a:t>
            </a:r>
            <a:r>
              <a:rPr lang="en-US" sz="2000" b="0" dirty="0"/>
              <a:t>.</a:t>
            </a:r>
          </a:p>
        </p:txBody>
      </p:sp>
      <p:sp>
        <p:nvSpPr>
          <p:cNvPr id="6" name="Text Box 1045"/>
          <p:cNvSpPr txBox="1">
            <a:spLocks noChangeArrowheads="1"/>
          </p:cNvSpPr>
          <p:nvPr/>
        </p:nvSpPr>
        <p:spPr bwMode="auto">
          <a:xfrm>
            <a:off x="1506538" y="4267200"/>
            <a:ext cx="1711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9pPr>
          </a:lstStyle>
          <a:p>
            <a:pPr eaLnBrk="1" hangingPunct="1"/>
            <a:r>
              <a:rPr lang="en-US" sz="2000" b="0"/>
              <a:t>Teoría atómica</a:t>
            </a:r>
          </a:p>
        </p:txBody>
      </p:sp>
      <p:sp>
        <p:nvSpPr>
          <p:cNvPr id="7" name="Text Box 1046"/>
          <p:cNvSpPr txBox="1">
            <a:spLocks noChangeArrowheads="1"/>
          </p:cNvSpPr>
          <p:nvPr/>
        </p:nvSpPr>
        <p:spPr bwMode="auto">
          <a:xfrm>
            <a:off x="2746375" y="2362200"/>
            <a:ext cx="3651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9pPr>
          </a:lstStyle>
          <a:p>
            <a:pPr eaLnBrk="1" hangingPunct="1"/>
            <a:r>
              <a:rPr lang="en-US" b="0" dirty="0" err="1"/>
              <a:t>Fuerza</a:t>
            </a:r>
            <a:r>
              <a:rPr lang="en-US" b="0" dirty="0"/>
              <a:t> = </a:t>
            </a:r>
            <a:r>
              <a:rPr lang="en-US" b="0" dirty="0" err="1"/>
              <a:t>masa</a:t>
            </a:r>
            <a:r>
              <a:rPr lang="en-US" b="0" dirty="0"/>
              <a:t> x </a:t>
            </a:r>
            <a:r>
              <a:rPr lang="en-US" b="0" dirty="0" err="1"/>
              <a:t>aceleración</a:t>
            </a:r>
            <a:endParaRPr lang="en-US" b="0" dirty="0"/>
          </a:p>
        </p:txBody>
      </p:sp>
      <p:pic>
        <p:nvPicPr>
          <p:cNvPr id="8" name="Picture 1048" descr="01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7"/>
          <a:stretch>
            <a:fillRect/>
          </a:stretch>
        </p:blipFill>
        <p:spPr bwMode="auto">
          <a:xfrm>
            <a:off x="3429000" y="4191000"/>
            <a:ext cx="4876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899592" y="1002268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Times LT Std"/>
              </a:rPr>
              <a:t>L</a:t>
            </a:r>
            <a:r>
              <a:rPr lang="en-US" b="1" i="1" dirty="0" smtClean="0">
                <a:latin typeface="Times LT Std"/>
              </a:rPr>
              <a:t>ey: </a:t>
            </a:r>
            <a:endParaRPr lang="es-GT" b="1" dirty="0">
              <a:latin typeface="Times LT Std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99591" y="2802671"/>
            <a:ext cx="791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LT Std"/>
              </a:rPr>
              <a:t>T</a:t>
            </a:r>
            <a:r>
              <a:rPr lang="en-US" b="1" i="1" dirty="0" err="1" smtClean="0">
                <a:latin typeface="Times LT Std"/>
              </a:rPr>
              <a:t>eoría</a:t>
            </a:r>
            <a:endParaRPr lang="es-GT" b="1" dirty="0">
              <a:latin typeface="Times LT Std"/>
            </a:endParaRPr>
          </a:p>
        </p:txBody>
      </p:sp>
      <p:pic>
        <p:nvPicPr>
          <p:cNvPr id="11" name="Picture 4" descr="C:\Users\Usuario\Desktop\jayro\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90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62000" y="2193925"/>
            <a:ext cx="76200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 b="0" dirty="0"/>
              <a:t> </a:t>
            </a:r>
            <a:r>
              <a:rPr lang="en-US" sz="2000" i="1" dirty="0" err="1"/>
              <a:t>Materia</a:t>
            </a:r>
            <a:r>
              <a:rPr lang="en-US" sz="2000" b="0" dirty="0"/>
              <a:t> </a:t>
            </a:r>
            <a:r>
              <a:rPr lang="en-US" sz="2000" b="0" dirty="0" err="1"/>
              <a:t>es</a:t>
            </a:r>
            <a:r>
              <a:rPr lang="en-US" sz="2000" b="0" dirty="0"/>
              <a:t> </a:t>
            </a:r>
            <a:r>
              <a:rPr lang="en-US" sz="2000" b="0" dirty="0" err="1"/>
              <a:t>todo</a:t>
            </a:r>
            <a:r>
              <a:rPr lang="en-US" sz="2000" b="0" dirty="0"/>
              <a:t> lo </a:t>
            </a:r>
            <a:r>
              <a:rPr lang="en-US" sz="2000" b="0" dirty="0" err="1"/>
              <a:t>que</a:t>
            </a:r>
            <a:r>
              <a:rPr lang="en-US" sz="2000" b="0" dirty="0"/>
              <a:t> </a:t>
            </a:r>
            <a:r>
              <a:rPr lang="en-US" sz="2000" b="0" dirty="0" err="1"/>
              <a:t>ocupa</a:t>
            </a:r>
            <a:r>
              <a:rPr lang="en-US" sz="2000" b="0" dirty="0"/>
              <a:t> un </a:t>
            </a:r>
            <a:r>
              <a:rPr lang="en-US" sz="2000" b="0" dirty="0" err="1"/>
              <a:t>lugar</a:t>
            </a:r>
            <a:r>
              <a:rPr lang="en-US" sz="2000" b="0" dirty="0"/>
              <a:t> en el </a:t>
            </a:r>
            <a:r>
              <a:rPr lang="en-US" sz="2000" b="0" dirty="0" err="1"/>
              <a:t>espacio</a:t>
            </a:r>
            <a:r>
              <a:rPr lang="en-US" sz="2000" b="0" dirty="0"/>
              <a:t> y </a:t>
            </a:r>
            <a:r>
              <a:rPr lang="en-US" sz="2000" b="0" dirty="0" err="1"/>
              <a:t>tiene</a:t>
            </a:r>
            <a:r>
              <a:rPr lang="en-US" sz="2000" b="0" dirty="0"/>
              <a:t> </a:t>
            </a:r>
            <a:r>
              <a:rPr lang="en-US" sz="2000" b="0" dirty="0" err="1"/>
              <a:t>masa</a:t>
            </a:r>
            <a:r>
              <a:rPr lang="en-US" sz="2000" b="0" dirty="0"/>
              <a:t>.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 b="0" dirty="0"/>
              <a:t> </a:t>
            </a:r>
            <a:r>
              <a:rPr lang="en-US" sz="2000" b="0" dirty="0" err="1"/>
              <a:t>Una</a:t>
            </a:r>
            <a:r>
              <a:rPr lang="en-US" sz="2000" b="0" dirty="0"/>
              <a:t> </a:t>
            </a:r>
            <a:r>
              <a:rPr lang="en-US" sz="2000" i="1" dirty="0" err="1"/>
              <a:t>sustancia</a:t>
            </a:r>
            <a:r>
              <a:rPr lang="en-US" sz="2000" b="0" dirty="0"/>
              <a:t> </a:t>
            </a:r>
            <a:r>
              <a:rPr lang="en-US" sz="2000" b="0" dirty="0" err="1"/>
              <a:t>es</a:t>
            </a:r>
            <a:r>
              <a:rPr lang="en-US" sz="2000" b="0" dirty="0"/>
              <a:t> </a:t>
            </a:r>
            <a:r>
              <a:rPr lang="en-US" sz="2000" b="0" dirty="0" err="1"/>
              <a:t>una</a:t>
            </a:r>
            <a:r>
              <a:rPr lang="en-US" sz="2000" b="0" dirty="0"/>
              <a:t> forma de </a:t>
            </a:r>
            <a:r>
              <a:rPr lang="en-US" sz="2000" b="0" dirty="0" err="1"/>
              <a:t>materia</a:t>
            </a:r>
            <a:r>
              <a:rPr lang="en-US" sz="2000" b="0" dirty="0"/>
              <a:t> </a:t>
            </a:r>
            <a:r>
              <a:rPr lang="en-US" sz="2000" b="0" dirty="0" err="1"/>
              <a:t>que</a:t>
            </a:r>
            <a:r>
              <a:rPr lang="en-US" sz="2000" b="0" dirty="0"/>
              <a:t> </a:t>
            </a:r>
            <a:r>
              <a:rPr lang="en-US" sz="2000" b="0" dirty="0" err="1"/>
              <a:t>tiene</a:t>
            </a:r>
            <a:r>
              <a:rPr lang="en-US" sz="2000" b="0" dirty="0"/>
              <a:t> </a:t>
            </a:r>
            <a:r>
              <a:rPr lang="en-US" sz="2000" b="0" dirty="0" err="1"/>
              <a:t>una</a:t>
            </a:r>
            <a:r>
              <a:rPr lang="en-US" sz="2000" b="0" dirty="0"/>
              <a:t> </a:t>
            </a:r>
            <a:r>
              <a:rPr lang="en-US" sz="2000" b="0" dirty="0" err="1"/>
              <a:t>composición</a:t>
            </a:r>
            <a:r>
              <a:rPr lang="en-US" sz="2000" b="0" dirty="0"/>
              <a:t> dada y </a:t>
            </a:r>
            <a:r>
              <a:rPr lang="en-US" sz="2000" b="0" dirty="0" err="1"/>
              <a:t>propiedades</a:t>
            </a:r>
            <a:r>
              <a:rPr lang="en-US" sz="2000" b="0" dirty="0"/>
              <a:t> </a:t>
            </a:r>
            <a:r>
              <a:rPr lang="en-US" sz="2000" b="0" dirty="0" err="1"/>
              <a:t>específicas</a:t>
            </a:r>
            <a:r>
              <a:rPr lang="en-US" sz="2000" b="0" dirty="0"/>
              <a:t> </a:t>
            </a:r>
            <a:r>
              <a:rPr lang="en-US" sz="2000" b="0" dirty="0" err="1"/>
              <a:t>que</a:t>
            </a:r>
            <a:r>
              <a:rPr lang="en-US" sz="2000" b="0" dirty="0"/>
              <a:t> la </a:t>
            </a:r>
            <a:r>
              <a:rPr lang="en-US" sz="2000" b="0" dirty="0" err="1"/>
              <a:t>distinguen</a:t>
            </a:r>
            <a:r>
              <a:rPr lang="en-US" sz="2000" b="0" dirty="0"/>
              <a:t> de </a:t>
            </a:r>
            <a:r>
              <a:rPr lang="en-US" sz="2000" b="0" dirty="0" err="1"/>
              <a:t>otras</a:t>
            </a:r>
            <a:r>
              <a:rPr lang="en-US" sz="2000" b="0" dirty="0"/>
              <a:t>.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62000" y="1508125"/>
            <a:ext cx="762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9pPr>
          </a:lstStyle>
          <a:p>
            <a:pPr algn="l" eaLnBrk="1" hangingPunct="1"/>
            <a:r>
              <a:rPr lang="en-US" sz="2000" b="0" i="1" dirty="0"/>
              <a:t>La</a:t>
            </a:r>
            <a:r>
              <a:rPr lang="en-US" sz="2000" i="1" dirty="0"/>
              <a:t> </a:t>
            </a:r>
            <a:r>
              <a:rPr lang="en-US" sz="2000" i="1" dirty="0" err="1"/>
              <a:t>química</a:t>
            </a:r>
            <a:r>
              <a:rPr lang="en-US" sz="2000" b="0" dirty="0"/>
              <a:t> </a:t>
            </a:r>
            <a:r>
              <a:rPr lang="en-US" sz="2000" b="0" dirty="0" err="1"/>
              <a:t>es</a:t>
            </a:r>
            <a:r>
              <a:rPr lang="en-US" sz="2000" b="0" dirty="0"/>
              <a:t> el </a:t>
            </a:r>
            <a:r>
              <a:rPr lang="en-US" sz="2000" b="0" dirty="0" err="1"/>
              <a:t>estudio</a:t>
            </a:r>
            <a:r>
              <a:rPr lang="en-US" sz="2000" b="0" dirty="0"/>
              <a:t> de la </a:t>
            </a:r>
            <a:r>
              <a:rPr lang="en-US" sz="2000" b="0" dirty="0" err="1"/>
              <a:t>materia</a:t>
            </a:r>
            <a:r>
              <a:rPr lang="en-US" sz="2000" b="0" dirty="0"/>
              <a:t>, </a:t>
            </a:r>
            <a:r>
              <a:rPr lang="en-US" sz="2000" b="0" dirty="0" err="1"/>
              <a:t>sus</a:t>
            </a:r>
            <a:r>
              <a:rPr lang="en-US" sz="2000" b="0" dirty="0"/>
              <a:t> </a:t>
            </a:r>
            <a:r>
              <a:rPr lang="en-US" sz="2000" b="0" dirty="0" err="1"/>
              <a:t>cambios</a:t>
            </a:r>
            <a:r>
              <a:rPr lang="en-US" sz="2000" b="0" dirty="0"/>
              <a:t> y </a:t>
            </a:r>
            <a:r>
              <a:rPr lang="en-US" sz="2000" b="0" dirty="0" err="1"/>
              <a:t>comportamiento</a:t>
            </a:r>
            <a:r>
              <a:rPr lang="en-US" sz="2000" b="0" dirty="0"/>
              <a:t>.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993900" y="5851525"/>
            <a:ext cx="735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9pPr>
          </a:lstStyle>
          <a:p>
            <a:pPr algn="l" eaLnBrk="1" hangingPunct="1"/>
            <a:r>
              <a:rPr lang="en-US" sz="2000" b="0"/>
              <a:t>Agua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324600" y="5851525"/>
            <a:ext cx="579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9pPr>
          </a:lstStyle>
          <a:p>
            <a:pPr algn="l" eaLnBrk="1" hangingPunct="1"/>
            <a:r>
              <a:rPr lang="en-US" sz="2000" b="0"/>
              <a:t>Oro</a:t>
            </a:r>
          </a:p>
        </p:txBody>
      </p:sp>
      <p:pic>
        <p:nvPicPr>
          <p:cNvPr id="15" name="Picture 22" descr="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57600"/>
            <a:ext cx="28956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3" descr="f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33800"/>
            <a:ext cx="26670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467544" y="708129"/>
            <a:ext cx="480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800" dirty="0" err="1">
                <a:solidFill>
                  <a:schemeClr val="accent2"/>
                </a:solidFill>
              </a:rPr>
              <a:t>Clasificación</a:t>
            </a:r>
            <a:r>
              <a:rPr lang="en-US" sz="2800" dirty="0">
                <a:solidFill>
                  <a:schemeClr val="accent2"/>
                </a:solidFill>
              </a:rPr>
              <a:t> de la </a:t>
            </a:r>
            <a:r>
              <a:rPr lang="en-US" sz="2800" dirty="0" err="1">
                <a:solidFill>
                  <a:schemeClr val="accent2"/>
                </a:solidFill>
              </a:rPr>
              <a:t>materia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21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62000" y="12192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0" dirty="0" err="1"/>
              <a:t>Una</a:t>
            </a:r>
            <a:r>
              <a:rPr lang="en-US" sz="2000" b="0" dirty="0"/>
              <a:t> </a:t>
            </a:r>
            <a:r>
              <a:rPr lang="en-US" sz="2000" i="1" dirty="0" err="1"/>
              <a:t>mezcla</a:t>
            </a:r>
            <a:r>
              <a:rPr lang="en-US" sz="2000" i="1" dirty="0"/>
              <a:t> </a:t>
            </a:r>
            <a:r>
              <a:rPr lang="en-US" sz="2000" b="0" dirty="0" err="1"/>
              <a:t>es</a:t>
            </a:r>
            <a:r>
              <a:rPr lang="en-US" sz="2000" b="0" dirty="0"/>
              <a:t> </a:t>
            </a:r>
            <a:r>
              <a:rPr lang="en-US" sz="2000" b="0" dirty="0" err="1"/>
              <a:t>una</a:t>
            </a:r>
            <a:r>
              <a:rPr lang="en-US" sz="2000" b="0" dirty="0"/>
              <a:t> </a:t>
            </a:r>
            <a:r>
              <a:rPr lang="en-US" sz="2000" b="0" dirty="0" err="1"/>
              <a:t>combinación</a:t>
            </a:r>
            <a:r>
              <a:rPr lang="en-US" sz="2000" b="0" dirty="0"/>
              <a:t> de dos o </a:t>
            </a:r>
            <a:r>
              <a:rPr lang="en-US" sz="2000" b="0" dirty="0" err="1"/>
              <a:t>más</a:t>
            </a:r>
            <a:r>
              <a:rPr lang="en-US" sz="2000" b="0" dirty="0"/>
              <a:t> </a:t>
            </a:r>
            <a:r>
              <a:rPr lang="en-US" sz="2000" b="0" dirty="0" err="1"/>
              <a:t>substancias</a:t>
            </a:r>
            <a:r>
              <a:rPr lang="en-US" sz="2000" b="0" dirty="0"/>
              <a:t> </a:t>
            </a:r>
            <a:r>
              <a:rPr lang="en-US" sz="2000" b="0" dirty="0" err="1"/>
              <a:t>puras</a:t>
            </a:r>
            <a:r>
              <a:rPr lang="en-US" sz="2000" b="0" dirty="0"/>
              <a:t> en la </a:t>
            </a:r>
            <a:r>
              <a:rPr lang="en-US" sz="2000" b="0" dirty="0" err="1"/>
              <a:t>que</a:t>
            </a:r>
            <a:r>
              <a:rPr lang="en-US" sz="2000" b="0" dirty="0"/>
              <a:t> </a:t>
            </a:r>
            <a:r>
              <a:rPr lang="en-US" sz="2000" b="0" dirty="0" err="1"/>
              <a:t>cada</a:t>
            </a:r>
            <a:r>
              <a:rPr lang="en-US" sz="2000" b="0" dirty="0"/>
              <a:t> </a:t>
            </a:r>
            <a:r>
              <a:rPr lang="en-US" sz="2000" b="0" dirty="0" err="1"/>
              <a:t>una</a:t>
            </a:r>
            <a:r>
              <a:rPr lang="en-US" sz="2000" b="0" dirty="0"/>
              <a:t> </a:t>
            </a:r>
            <a:r>
              <a:rPr lang="en-US" sz="2000" b="0" dirty="0" err="1"/>
              <a:t>conserva</a:t>
            </a:r>
            <a:r>
              <a:rPr lang="en-US" sz="2000" b="0" dirty="0"/>
              <a:t> </a:t>
            </a:r>
            <a:r>
              <a:rPr lang="en-US" sz="2000" b="0" dirty="0" err="1"/>
              <a:t>sus</a:t>
            </a:r>
            <a:r>
              <a:rPr lang="en-US" sz="2000" b="0" dirty="0"/>
              <a:t> </a:t>
            </a:r>
            <a:r>
              <a:rPr lang="en-US" sz="2000" b="0" dirty="0" err="1"/>
              <a:t>propiedades</a:t>
            </a:r>
            <a:r>
              <a:rPr lang="en-US" sz="2000" b="0" dirty="0"/>
              <a:t> </a:t>
            </a:r>
            <a:r>
              <a:rPr lang="en-US" sz="2000" b="0" dirty="0" err="1"/>
              <a:t>particulares</a:t>
            </a:r>
            <a:r>
              <a:rPr lang="en-US" sz="2000" b="0" dirty="0"/>
              <a:t>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8600" y="2193925"/>
            <a:ext cx="815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1pPr>
            <a:lvl2pPr marL="914400" indent="-4572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9pPr>
          </a:lstStyle>
          <a:p>
            <a:pPr lvl="1"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 i="1" dirty="0" err="1"/>
              <a:t>Una</a:t>
            </a:r>
            <a:r>
              <a:rPr lang="en-US" sz="2000" i="1" dirty="0"/>
              <a:t> </a:t>
            </a:r>
            <a:r>
              <a:rPr lang="en-US" sz="2000" i="1" dirty="0" err="1"/>
              <a:t>mezcla</a:t>
            </a:r>
            <a:r>
              <a:rPr lang="en-US" sz="2000" i="1" dirty="0"/>
              <a:t> </a:t>
            </a:r>
            <a:r>
              <a:rPr lang="en-US" sz="2000" i="1" dirty="0" err="1"/>
              <a:t>homogénea</a:t>
            </a:r>
            <a:r>
              <a:rPr lang="en-US" sz="2000" i="1" dirty="0"/>
              <a:t> </a:t>
            </a:r>
            <a:r>
              <a:rPr lang="en-US" sz="2000" b="0" dirty="0"/>
              <a:t> – </a:t>
            </a:r>
            <a:r>
              <a:rPr lang="en-US" sz="2000" b="0" dirty="0" err="1"/>
              <a:t>su</a:t>
            </a:r>
            <a:r>
              <a:rPr lang="en-US" sz="2000" b="0" dirty="0"/>
              <a:t> </a:t>
            </a:r>
            <a:r>
              <a:rPr lang="en-US" sz="2000" b="0" dirty="0" err="1"/>
              <a:t>composición</a:t>
            </a:r>
            <a:r>
              <a:rPr lang="en-US" sz="2000" b="0" dirty="0"/>
              <a:t>  de la </a:t>
            </a:r>
            <a:r>
              <a:rPr lang="en-US" sz="2000" b="0" dirty="0" err="1"/>
              <a:t>mezcla</a:t>
            </a:r>
            <a:r>
              <a:rPr lang="en-US" sz="2000" b="0" dirty="0"/>
              <a:t> </a:t>
            </a:r>
            <a:r>
              <a:rPr lang="en-US" sz="2000" b="0" dirty="0" err="1"/>
              <a:t>es</a:t>
            </a:r>
            <a:r>
              <a:rPr lang="en-US" sz="2000" b="0" dirty="0"/>
              <a:t> la </a:t>
            </a:r>
            <a:r>
              <a:rPr lang="en-US" sz="2000" b="0" dirty="0" err="1"/>
              <a:t>misma</a:t>
            </a:r>
            <a:r>
              <a:rPr lang="en-US" sz="2000" b="0" dirty="0"/>
              <a:t> en </a:t>
            </a:r>
            <a:r>
              <a:rPr lang="en-US" sz="2000" b="0" dirty="0" err="1"/>
              <a:t>cualquier</a:t>
            </a:r>
            <a:r>
              <a:rPr lang="en-US" sz="2000" b="0" dirty="0"/>
              <a:t> </a:t>
            </a:r>
            <a:r>
              <a:rPr lang="en-US" sz="2000" b="0" dirty="0" err="1"/>
              <a:t>punto</a:t>
            </a:r>
            <a:r>
              <a:rPr lang="en-US" sz="2000" b="0" dirty="0"/>
              <a:t>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62000" y="42672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AutoNum type="arabicPeriod" startAt="2"/>
            </a:pPr>
            <a:r>
              <a:rPr lang="en-US" sz="2000" i="1" dirty="0" err="1"/>
              <a:t>Mezcla</a:t>
            </a:r>
            <a:r>
              <a:rPr lang="en-US" sz="2000" i="1" dirty="0"/>
              <a:t> </a:t>
            </a:r>
            <a:r>
              <a:rPr lang="en-US" sz="2000" i="1" dirty="0" err="1"/>
              <a:t>heterogénea</a:t>
            </a:r>
            <a:r>
              <a:rPr lang="en-US" sz="2000" b="0" dirty="0"/>
              <a:t> – </a:t>
            </a:r>
            <a:r>
              <a:rPr lang="en-US" sz="2000" b="0" dirty="0" err="1"/>
              <a:t>su</a:t>
            </a:r>
            <a:r>
              <a:rPr lang="en-US" sz="2000" b="0" dirty="0"/>
              <a:t> </a:t>
            </a:r>
            <a:r>
              <a:rPr lang="en-US" sz="2000" b="0" dirty="0" err="1"/>
              <a:t>composición</a:t>
            </a:r>
            <a:r>
              <a:rPr lang="en-US" sz="2000" b="0" dirty="0"/>
              <a:t> no </a:t>
            </a:r>
            <a:r>
              <a:rPr lang="en-US" sz="2000" b="0" dirty="0" err="1"/>
              <a:t>es</a:t>
            </a:r>
            <a:r>
              <a:rPr lang="en-US" sz="2000" b="0" dirty="0"/>
              <a:t> </a:t>
            </a:r>
            <a:r>
              <a:rPr lang="en-US" sz="2000" b="0" dirty="0" err="1"/>
              <a:t>igual</a:t>
            </a:r>
            <a:r>
              <a:rPr lang="en-US" sz="2000" b="0" dirty="0"/>
              <a:t> en </a:t>
            </a:r>
            <a:r>
              <a:rPr lang="en-US" sz="2000" b="0" dirty="0" err="1"/>
              <a:t>cualquier</a:t>
            </a:r>
            <a:r>
              <a:rPr lang="en-US" sz="2000" b="0" dirty="0"/>
              <a:t> </a:t>
            </a:r>
            <a:r>
              <a:rPr lang="en-US" sz="2000" b="0" dirty="0" err="1"/>
              <a:t>punto</a:t>
            </a:r>
            <a:r>
              <a:rPr lang="en-US" sz="2000" b="0" dirty="0"/>
              <a:t> de la </a:t>
            </a:r>
            <a:r>
              <a:rPr lang="en-US" sz="2000" b="0" dirty="0" err="1"/>
              <a:t>misma</a:t>
            </a:r>
            <a:endParaRPr lang="en-US" sz="2000" b="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810000" y="33670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9pPr>
          </a:lstStyle>
          <a:p>
            <a:pPr eaLnBrk="1" hangingPunct="1"/>
            <a:r>
              <a:rPr lang="en-US" sz="1800" b="0" dirty="0" err="1"/>
              <a:t>refresco</a:t>
            </a:r>
            <a:r>
              <a:rPr lang="en-US" sz="1800" b="0" dirty="0"/>
              <a:t>, </a:t>
            </a:r>
            <a:r>
              <a:rPr lang="en-US" sz="1800" b="0" dirty="0" err="1"/>
              <a:t>leche</a:t>
            </a:r>
            <a:r>
              <a:rPr lang="en-US" sz="1800" b="0" dirty="0"/>
              <a:t>, </a:t>
            </a:r>
            <a:r>
              <a:rPr lang="en-US" sz="1800" b="0" dirty="0" err="1"/>
              <a:t>soldadura</a:t>
            </a:r>
            <a:endParaRPr lang="en-US" sz="1800" b="0" dirty="0"/>
          </a:p>
        </p:txBody>
      </p:sp>
      <p:pic>
        <p:nvPicPr>
          <p:cNvPr id="9" name="Picture 7" descr="FD0089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2774950"/>
            <a:ext cx="152717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057400" y="5500688"/>
            <a:ext cx="3657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9pPr>
          </a:lstStyle>
          <a:p>
            <a:pPr algn="l" eaLnBrk="1" hangingPunct="1"/>
            <a:r>
              <a:rPr lang="en-US" sz="1800" b="0"/>
              <a:t>cemento,  limadura de hierro en arena</a:t>
            </a:r>
          </a:p>
        </p:txBody>
      </p:sp>
      <p:pic>
        <p:nvPicPr>
          <p:cNvPr id="11" name="Picture 9" descr="cha56011_01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33" r="52019"/>
          <a:stretch>
            <a:fillRect/>
          </a:stretch>
        </p:blipFill>
        <p:spPr bwMode="auto">
          <a:xfrm>
            <a:off x="5791200" y="4830763"/>
            <a:ext cx="21082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-108520" y="700088"/>
            <a:ext cx="480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</a:rPr>
              <a:t>Sustancias y mezclas</a:t>
            </a:r>
          </a:p>
        </p:txBody>
      </p:sp>
    </p:spTree>
    <p:extLst>
      <p:ext uri="{BB962C8B-B14F-4D97-AF65-F5344CB8AC3E}">
        <p14:creationId xmlns:p14="http://schemas.microsoft.com/office/powerpoint/2010/main" val="3119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2000" y="1323975"/>
            <a:ext cx="762000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630238" algn="l"/>
              </a:tabLst>
              <a:defRPr sz="2400" b="1">
                <a:solidFill>
                  <a:schemeClr val="tx1"/>
                </a:solidFill>
                <a:latin typeface="Times LT Std" pitchFamily="18" charset="0"/>
              </a:defRPr>
            </a:lvl1pPr>
            <a:lvl2pPr marL="630238" indent="-173038" eaLnBrk="0" hangingPunct="0">
              <a:tabLst>
                <a:tab pos="630238" algn="l"/>
              </a:tabLst>
              <a:defRPr sz="2400" b="1">
                <a:solidFill>
                  <a:schemeClr val="tx1"/>
                </a:solidFill>
                <a:latin typeface="Times LT Std" pitchFamily="18" charset="0"/>
              </a:defRPr>
            </a:lvl2pPr>
            <a:lvl3pPr marL="1143000" indent="-228600" eaLnBrk="0" hangingPunct="0">
              <a:tabLst>
                <a:tab pos="630238" algn="l"/>
              </a:tabLst>
              <a:defRPr sz="2400" b="1">
                <a:solidFill>
                  <a:schemeClr val="tx1"/>
                </a:solidFill>
                <a:latin typeface="Times LT Std" pitchFamily="18" charset="0"/>
              </a:defRPr>
            </a:lvl3pPr>
            <a:lvl4pPr marL="1600200" indent="-228600" eaLnBrk="0" hangingPunct="0">
              <a:tabLst>
                <a:tab pos="630238" algn="l"/>
              </a:tabLst>
              <a:defRPr sz="2400" b="1">
                <a:solidFill>
                  <a:schemeClr val="tx1"/>
                </a:solidFill>
                <a:latin typeface="Times LT Std" pitchFamily="18" charset="0"/>
              </a:defRPr>
            </a:lvl4pPr>
            <a:lvl5pPr marL="2057400" indent="-228600" eaLnBrk="0" hangingPunct="0">
              <a:tabLst>
                <a:tab pos="630238" algn="l"/>
              </a:tabLst>
              <a:defRPr sz="2400" b="1">
                <a:solidFill>
                  <a:schemeClr val="tx1"/>
                </a:solidFill>
                <a:latin typeface="Times LT St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 sz="2400" b="1">
                <a:solidFill>
                  <a:schemeClr val="tx1"/>
                </a:solidFill>
                <a:latin typeface="Times LT St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 sz="2400" b="1">
                <a:solidFill>
                  <a:schemeClr val="tx1"/>
                </a:solidFill>
                <a:latin typeface="Times LT St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 sz="2400" b="1">
                <a:solidFill>
                  <a:schemeClr val="tx1"/>
                </a:solidFill>
                <a:latin typeface="Times LT St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 sz="2400" b="1">
                <a:solidFill>
                  <a:schemeClr val="tx1"/>
                </a:solidFill>
                <a:latin typeface="Times LT Std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0" dirty="0"/>
              <a:t>Un </a:t>
            </a:r>
            <a:r>
              <a:rPr lang="en-US" sz="2000" b="0" dirty="0" err="1"/>
              <a:t>elemento</a:t>
            </a:r>
            <a:r>
              <a:rPr lang="en-US" sz="2000" b="0" dirty="0"/>
              <a:t> </a:t>
            </a:r>
            <a:r>
              <a:rPr lang="en-US" sz="2000" b="0" dirty="0" err="1"/>
              <a:t>es</a:t>
            </a:r>
            <a:r>
              <a:rPr lang="en-US" sz="2000" b="0" dirty="0"/>
              <a:t> </a:t>
            </a:r>
            <a:r>
              <a:rPr lang="en-US" sz="2000" b="0" dirty="0" err="1"/>
              <a:t>una</a:t>
            </a:r>
            <a:r>
              <a:rPr lang="en-US" sz="2000" b="0" dirty="0"/>
              <a:t> </a:t>
            </a:r>
            <a:r>
              <a:rPr lang="en-US" sz="2000" b="0" dirty="0" err="1"/>
              <a:t>sustancia</a:t>
            </a:r>
            <a:r>
              <a:rPr lang="en-US" sz="2000" b="0" dirty="0"/>
              <a:t> </a:t>
            </a:r>
            <a:r>
              <a:rPr lang="en-US" sz="2000" b="0" dirty="0" err="1"/>
              <a:t>que</a:t>
            </a:r>
            <a:r>
              <a:rPr lang="en-US" sz="2000" b="0" dirty="0"/>
              <a:t> no </a:t>
            </a:r>
            <a:r>
              <a:rPr lang="en-US" sz="2000" b="0" dirty="0" err="1"/>
              <a:t>puede</a:t>
            </a:r>
            <a:r>
              <a:rPr lang="en-US" sz="2000" b="0" dirty="0"/>
              <a:t> </a:t>
            </a:r>
            <a:r>
              <a:rPr lang="en-US" sz="2000" b="0" dirty="0" err="1"/>
              <a:t>ser</a:t>
            </a:r>
            <a:r>
              <a:rPr lang="en-US" sz="2000" b="0" dirty="0"/>
              <a:t> </a:t>
            </a:r>
            <a:r>
              <a:rPr lang="en-US" sz="2000" b="0" dirty="0" err="1"/>
              <a:t>separada</a:t>
            </a:r>
            <a:r>
              <a:rPr lang="en-US" sz="2000" b="0" dirty="0"/>
              <a:t> en </a:t>
            </a:r>
            <a:r>
              <a:rPr lang="en-US" sz="2000" b="0" dirty="0" err="1"/>
              <a:t>substancias</a:t>
            </a:r>
            <a:r>
              <a:rPr lang="en-US" sz="2000" b="0" dirty="0"/>
              <a:t> </a:t>
            </a:r>
            <a:r>
              <a:rPr lang="en-US" sz="2000" b="0" dirty="0" err="1"/>
              <a:t>más</a:t>
            </a:r>
            <a:r>
              <a:rPr lang="en-US" sz="2000" b="0" dirty="0"/>
              <a:t> simples </a:t>
            </a:r>
            <a:r>
              <a:rPr lang="en-US" sz="2000" b="0" dirty="0" err="1"/>
              <a:t>por</a:t>
            </a:r>
            <a:r>
              <a:rPr lang="en-US" sz="2000" b="0" dirty="0"/>
              <a:t> </a:t>
            </a:r>
            <a:r>
              <a:rPr lang="en-US" sz="2000" b="0" dirty="0" err="1"/>
              <a:t>medios</a:t>
            </a:r>
            <a:r>
              <a:rPr lang="en-US" sz="2000" b="0" dirty="0"/>
              <a:t> </a:t>
            </a:r>
            <a:r>
              <a:rPr lang="en-US" sz="2000" b="0" dirty="0" err="1"/>
              <a:t>químicos</a:t>
            </a:r>
            <a:r>
              <a:rPr lang="en-US" sz="2000" b="0" dirty="0"/>
              <a:t>. </a:t>
            </a:r>
          </a:p>
          <a:p>
            <a:pPr algn="l" eaLnBrk="1" hangingPunct="1">
              <a:spcBef>
                <a:spcPct val="50000"/>
              </a:spcBef>
            </a:pPr>
            <a:endParaRPr lang="en-US" sz="2000" b="0" i="1" dirty="0"/>
          </a:p>
          <a:p>
            <a:pPr lvl="1" algn="l"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000" b="0" dirty="0">
                <a:solidFill>
                  <a:srgbClr val="FF0000"/>
                </a:solidFill>
              </a:rPr>
              <a:t> </a:t>
            </a:r>
            <a:r>
              <a:rPr lang="en-US" sz="2000" b="0" dirty="0"/>
              <a:t>Se </a:t>
            </a:r>
            <a:r>
              <a:rPr lang="en-US" sz="2000" b="0" dirty="0" err="1"/>
              <a:t>han</a:t>
            </a:r>
            <a:r>
              <a:rPr lang="en-US" sz="2000" b="0" dirty="0"/>
              <a:t> </a:t>
            </a:r>
            <a:r>
              <a:rPr lang="en-US" sz="2000" b="0" dirty="0" err="1"/>
              <a:t>identificado</a:t>
            </a:r>
            <a:r>
              <a:rPr lang="en-US" sz="2000" b="0" dirty="0"/>
              <a:t> en total 114 </a:t>
            </a:r>
            <a:r>
              <a:rPr lang="en-US" sz="2000" b="0" dirty="0" err="1"/>
              <a:t>elementos</a:t>
            </a:r>
            <a:endParaRPr lang="en-US" sz="2000" b="0" dirty="0"/>
          </a:p>
          <a:p>
            <a:pPr lvl="1" algn="l"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000" b="0" dirty="0">
                <a:solidFill>
                  <a:srgbClr val="FF0000"/>
                </a:solidFill>
              </a:rPr>
              <a:t> </a:t>
            </a:r>
            <a:r>
              <a:rPr lang="en-US" sz="2000" b="0" dirty="0"/>
              <a:t>Se </a:t>
            </a:r>
            <a:r>
              <a:rPr lang="en-US" sz="2000" b="0" dirty="0" err="1"/>
              <a:t>encuentran</a:t>
            </a:r>
            <a:r>
              <a:rPr lang="en-US" sz="2000" b="0" dirty="0"/>
              <a:t> </a:t>
            </a:r>
            <a:r>
              <a:rPr lang="en-US" sz="2000" b="0" dirty="0" err="1"/>
              <a:t>naturalmente</a:t>
            </a:r>
            <a:r>
              <a:rPr lang="en-US" sz="2000" b="0" dirty="0"/>
              <a:t> en la Tierra un total de 82 </a:t>
            </a:r>
            <a:r>
              <a:rPr lang="en-US" sz="2000" b="0" dirty="0" err="1"/>
              <a:t>elementos</a:t>
            </a:r>
            <a:r>
              <a:rPr lang="en-US" sz="2000" b="0" dirty="0"/>
              <a:t>.         </a:t>
            </a:r>
            <a:r>
              <a:rPr lang="en-US" sz="2000" b="0" dirty="0" err="1"/>
              <a:t>Por</a:t>
            </a:r>
            <a:r>
              <a:rPr lang="en-US" sz="2000" b="0" dirty="0"/>
              <a:t> </a:t>
            </a:r>
            <a:r>
              <a:rPr lang="en-US" sz="2000" b="0" dirty="0" err="1"/>
              <a:t>ejemplo</a:t>
            </a:r>
            <a:r>
              <a:rPr lang="en-US" sz="2000" b="0" dirty="0"/>
              <a:t>: </a:t>
            </a:r>
            <a:r>
              <a:rPr lang="en-US" sz="2000" b="0" dirty="0" err="1"/>
              <a:t>oro</a:t>
            </a:r>
            <a:r>
              <a:rPr lang="en-US" sz="2000" b="0" dirty="0"/>
              <a:t>, </a:t>
            </a:r>
            <a:r>
              <a:rPr lang="en-US" sz="2000" b="0" dirty="0" err="1"/>
              <a:t>aluminio</a:t>
            </a:r>
            <a:r>
              <a:rPr lang="en-US" sz="2000" b="0" dirty="0"/>
              <a:t>, </a:t>
            </a:r>
            <a:r>
              <a:rPr lang="en-US" sz="2000" b="0" dirty="0" err="1"/>
              <a:t>oxigeno</a:t>
            </a:r>
            <a:r>
              <a:rPr lang="en-US" sz="2000" b="0" dirty="0"/>
              <a:t>, </a:t>
            </a:r>
            <a:r>
              <a:rPr lang="en-US" sz="2000" b="0" dirty="0" err="1"/>
              <a:t>carbono</a:t>
            </a:r>
            <a:r>
              <a:rPr lang="en-US" sz="2000" b="0" dirty="0"/>
              <a:t>. </a:t>
            </a:r>
          </a:p>
          <a:p>
            <a:pPr lvl="1" algn="l"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000" b="0" dirty="0">
                <a:solidFill>
                  <a:srgbClr val="FF0000"/>
                </a:solidFill>
              </a:rPr>
              <a:t> </a:t>
            </a:r>
            <a:r>
              <a:rPr lang="en-US" sz="2000" b="0" dirty="0"/>
              <a:t>32 </a:t>
            </a:r>
            <a:r>
              <a:rPr lang="en-US" sz="2000" b="0" dirty="0" err="1"/>
              <a:t>elementos</a:t>
            </a:r>
            <a:r>
              <a:rPr lang="en-US" sz="2000" b="0" dirty="0"/>
              <a:t> </a:t>
            </a:r>
            <a:r>
              <a:rPr lang="en-US" sz="2000" b="0" dirty="0" err="1"/>
              <a:t>han</a:t>
            </a:r>
            <a:r>
              <a:rPr lang="en-US" sz="2000" b="0" dirty="0"/>
              <a:t> </a:t>
            </a:r>
            <a:r>
              <a:rPr lang="en-US" sz="2000" b="0" dirty="0" err="1"/>
              <a:t>sido</a:t>
            </a:r>
            <a:r>
              <a:rPr lang="en-US" sz="2000" b="0" dirty="0"/>
              <a:t> </a:t>
            </a:r>
            <a:r>
              <a:rPr lang="en-US" sz="2000" b="0" dirty="0" err="1"/>
              <a:t>creados</a:t>
            </a:r>
            <a:r>
              <a:rPr lang="en-US" sz="2000" b="0" dirty="0"/>
              <a:t> </a:t>
            </a:r>
            <a:r>
              <a:rPr lang="en-US" sz="2000" b="0" dirty="0" err="1"/>
              <a:t>por</a:t>
            </a:r>
            <a:r>
              <a:rPr lang="en-US" sz="2000" b="0" dirty="0"/>
              <a:t> </a:t>
            </a:r>
            <a:r>
              <a:rPr lang="en-US" sz="2000" b="0" dirty="0" err="1"/>
              <a:t>científicos</a:t>
            </a:r>
            <a:r>
              <a:rPr lang="en-US" sz="2000" b="0" dirty="0"/>
              <a:t>, </a:t>
            </a:r>
            <a:r>
              <a:rPr lang="en-US" sz="2000" b="0" dirty="0" err="1"/>
              <a:t>como</a:t>
            </a:r>
            <a:r>
              <a:rPr lang="en-US" sz="2000" b="0" dirty="0"/>
              <a:t> </a:t>
            </a:r>
            <a:r>
              <a:rPr lang="en-US" sz="2000" b="0" dirty="0" err="1"/>
              <a:t>por</a:t>
            </a:r>
            <a:r>
              <a:rPr lang="en-US" sz="2000" b="0" dirty="0"/>
              <a:t> </a:t>
            </a:r>
            <a:r>
              <a:rPr lang="en-US" sz="2000" b="0" dirty="0" err="1"/>
              <a:t>ejemplo</a:t>
            </a:r>
            <a:r>
              <a:rPr lang="en-US" sz="2000" b="0" dirty="0"/>
              <a:t>: el </a:t>
            </a:r>
            <a:r>
              <a:rPr lang="en-US" sz="2000" b="0" dirty="0" err="1"/>
              <a:t>Americio</a:t>
            </a:r>
            <a:r>
              <a:rPr lang="en-US" sz="2000" b="0" dirty="0"/>
              <a:t>, el </a:t>
            </a:r>
            <a:r>
              <a:rPr lang="en-US" sz="2000" b="0" dirty="0" err="1"/>
              <a:t>Polonio</a:t>
            </a:r>
            <a:r>
              <a:rPr lang="en-US" sz="2000" b="0" dirty="0"/>
              <a:t>. </a:t>
            </a:r>
          </a:p>
        </p:txBody>
      </p:sp>
      <p:pic>
        <p:nvPicPr>
          <p:cNvPr id="4" name="Picture 6" descr="j00729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83100"/>
            <a:ext cx="1692275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11560" y="804863"/>
            <a:ext cx="480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</a:rPr>
              <a:t>Los Elementos</a:t>
            </a:r>
          </a:p>
        </p:txBody>
      </p:sp>
      <p:pic>
        <p:nvPicPr>
          <p:cNvPr id="6" name="Picture 10" descr="imagen_satelital_hi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148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52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200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07504" y="813864"/>
            <a:ext cx="480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sz="2800">
                <a:solidFill>
                  <a:schemeClr val="accent2"/>
                </a:solidFill>
              </a:rPr>
              <a:t>Elementos comunes</a:t>
            </a:r>
          </a:p>
        </p:txBody>
      </p:sp>
    </p:spTree>
    <p:extLst>
      <p:ext uri="{BB962C8B-B14F-4D97-AF65-F5344CB8AC3E}">
        <p14:creationId xmlns:p14="http://schemas.microsoft.com/office/powerpoint/2010/main" val="13005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uario\Desktop\jayro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2240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2000" y="13716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0" dirty="0"/>
              <a:t>Un</a:t>
            </a:r>
            <a:r>
              <a:rPr lang="en-US" sz="2000" i="1" dirty="0"/>
              <a:t> </a:t>
            </a:r>
            <a:r>
              <a:rPr lang="en-US" sz="2000" i="1" dirty="0" err="1"/>
              <a:t>compuesto</a:t>
            </a:r>
            <a:r>
              <a:rPr lang="en-US" sz="2000" i="1" dirty="0"/>
              <a:t> </a:t>
            </a:r>
            <a:r>
              <a:rPr lang="en-US" sz="2000" b="0" dirty="0" err="1"/>
              <a:t>es</a:t>
            </a:r>
            <a:r>
              <a:rPr lang="en-US" sz="2000" b="0" dirty="0"/>
              <a:t> </a:t>
            </a:r>
            <a:r>
              <a:rPr lang="en-US" sz="2000" b="0" dirty="0" err="1"/>
              <a:t>una</a:t>
            </a:r>
            <a:r>
              <a:rPr lang="en-US" sz="2000" b="0" dirty="0"/>
              <a:t> </a:t>
            </a:r>
            <a:r>
              <a:rPr lang="en-US" sz="2000" b="0" dirty="0" err="1"/>
              <a:t>substancia</a:t>
            </a:r>
            <a:r>
              <a:rPr lang="en-US" sz="2000" b="0" dirty="0"/>
              <a:t> </a:t>
            </a:r>
            <a:r>
              <a:rPr lang="en-US" sz="2000" b="0" dirty="0" err="1"/>
              <a:t>constituida</a:t>
            </a:r>
            <a:r>
              <a:rPr lang="en-US" sz="2000" b="0" dirty="0"/>
              <a:t> </a:t>
            </a:r>
            <a:r>
              <a:rPr lang="en-US" sz="2000" b="0" dirty="0" err="1"/>
              <a:t>por</a:t>
            </a:r>
            <a:r>
              <a:rPr lang="en-US" sz="2000" b="0" dirty="0"/>
              <a:t> </a:t>
            </a:r>
            <a:r>
              <a:rPr lang="en-US" sz="2000" b="0" dirty="0" err="1"/>
              <a:t>átomos</a:t>
            </a:r>
            <a:r>
              <a:rPr lang="en-US" sz="2000" b="0" dirty="0"/>
              <a:t> de dos o </a:t>
            </a:r>
            <a:r>
              <a:rPr lang="en-US" sz="2000" b="0" dirty="0" err="1"/>
              <a:t>más</a:t>
            </a:r>
            <a:r>
              <a:rPr lang="en-US" sz="2000" b="0" dirty="0"/>
              <a:t> </a:t>
            </a:r>
            <a:r>
              <a:rPr lang="en-US" sz="2000" b="0" dirty="0" err="1"/>
              <a:t>elementos</a:t>
            </a:r>
            <a:r>
              <a:rPr lang="en-US" sz="2000" b="0" dirty="0"/>
              <a:t> </a:t>
            </a:r>
            <a:r>
              <a:rPr lang="en-US" sz="2000" b="0" dirty="0" err="1"/>
              <a:t>químicos</a:t>
            </a:r>
            <a:r>
              <a:rPr lang="en-US" sz="2000" b="0" dirty="0"/>
              <a:t> </a:t>
            </a:r>
            <a:r>
              <a:rPr lang="en-US" sz="2000" b="0" dirty="0" err="1"/>
              <a:t>unidos</a:t>
            </a:r>
            <a:r>
              <a:rPr lang="en-US" sz="2000" b="0" dirty="0"/>
              <a:t>  en </a:t>
            </a:r>
            <a:r>
              <a:rPr lang="en-US" sz="2000" b="0" dirty="0" err="1"/>
              <a:t>proporciones</a:t>
            </a:r>
            <a:r>
              <a:rPr lang="en-US" sz="2000" b="0" dirty="0"/>
              <a:t> </a:t>
            </a:r>
            <a:r>
              <a:rPr lang="en-US" sz="2000" b="0" dirty="0" err="1"/>
              <a:t>fijas</a:t>
            </a:r>
            <a:r>
              <a:rPr lang="en-US" sz="2000" b="0" dirty="0"/>
              <a:t> </a:t>
            </a:r>
            <a:r>
              <a:rPr lang="en-US" sz="2000" b="0" dirty="0" err="1"/>
              <a:t>definidas</a:t>
            </a:r>
            <a:r>
              <a:rPr lang="en-US" sz="2000" b="0" dirty="0"/>
              <a:t>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62000" y="2346325"/>
            <a:ext cx="792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0" dirty="0"/>
              <a:t>Los </a:t>
            </a:r>
            <a:r>
              <a:rPr lang="en-US" sz="2000" b="0" dirty="0" err="1"/>
              <a:t>compuestos</a:t>
            </a:r>
            <a:r>
              <a:rPr lang="en-US" sz="2000" b="0" dirty="0"/>
              <a:t> </a:t>
            </a:r>
            <a:r>
              <a:rPr lang="en-US" sz="2000" b="0" dirty="0" err="1"/>
              <a:t>sólo</a:t>
            </a:r>
            <a:r>
              <a:rPr lang="en-US" sz="2000" b="0" dirty="0"/>
              <a:t> </a:t>
            </a:r>
            <a:r>
              <a:rPr lang="en-US" sz="2000" b="0" dirty="0" err="1"/>
              <a:t>pueden</a:t>
            </a:r>
            <a:r>
              <a:rPr lang="en-US" sz="2000" b="0" dirty="0"/>
              <a:t> </a:t>
            </a:r>
            <a:r>
              <a:rPr lang="en-US" sz="2000" b="0" dirty="0" err="1"/>
              <a:t>ser</a:t>
            </a:r>
            <a:r>
              <a:rPr lang="en-US" sz="2000" b="0" dirty="0"/>
              <a:t> </a:t>
            </a:r>
            <a:r>
              <a:rPr lang="en-US" sz="2000" b="0" dirty="0" err="1"/>
              <a:t>separados</a:t>
            </a:r>
            <a:r>
              <a:rPr lang="en-US" sz="2000" b="0" dirty="0"/>
              <a:t> en los </a:t>
            </a:r>
            <a:r>
              <a:rPr lang="en-US" sz="2000" b="0" dirty="0" err="1"/>
              <a:t>elementos</a:t>
            </a:r>
            <a:r>
              <a:rPr lang="en-US" sz="2000" b="0" dirty="0"/>
              <a:t> </a:t>
            </a:r>
            <a:r>
              <a:rPr lang="en-US" sz="2000" b="0" dirty="0" err="1"/>
              <a:t>químicos</a:t>
            </a:r>
            <a:r>
              <a:rPr lang="en-US" sz="2000" b="0" dirty="0"/>
              <a:t> </a:t>
            </a:r>
            <a:r>
              <a:rPr lang="en-US" sz="2000" b="0" dirty="0" err="1"/>
              <a:t>que</a:t>
            </a:r>
            <a:r>
              <a:rPr lang="en-US" sz="2000" b="0" dirty="0"/>
              <a:t> los </a:t>
            </a:r>
            <a:r>
              <a:rPr lang="en-US" sz="2000" b="0" dirty="0" err="1"/>
              <a:t>forman</a:t>
            </a:r>
            <a:r>
              <a:rPr lang="en-US" sz="2000" b="0" dirty="0"/>
              <a:t> </a:t>
            </a:r>
            <a:r>
              <a:rPr lang="en-US" sz="2000" b="0" dirty="0" err="1"/>
              <a:t>mediante</a:t>
            </a:r>
            <a:r>
              <a:rPr lang="en-US" sz="2000" b="0" dirty="0"/>
              <a:t> </a:t>
            </a:r>
            <a:r>
              <a:rPr lang="en-US" sz="2000" b="0" dirty="0" err="1"/>
              <a:t>medios</a:t>
            </a:r>
            <a:r>
              <a:rPr lang="en-US" sz="2000" b="0" dirty="0"/>
              <a:t> </a:t>
            </a:r>
            <a:r>
              <a:rPr lang="en-US" sz="2000" b="0" dirty="0" err="1"/>
              <a:t>químicos</a:t>
            </a:r>
            <a:r>
              <a:rPr lang="en-US" sz="2000" b="0" dirty="0"/>
              <a:t>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90600" y="34290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9pPr>
          </a:lstStyle>
          <a:p>
            <a:pPr algn="l" eaLnBrk="1" hangingPunct="1"/>
            <a:r>
              <a:rPr lang="en-US" sz="1800" b="0"/>
              <a:t>Agua (H</a:t>
            </a:r>
            <a:r>
              <a:rPr lang="en-US" sz="1800" b="0" baseline="-25000"/>
              <a:t>2</a:t>
            </a:r>
            <a:r>
              <a:rPr lang="en-US" sz="1800" b="0"/>
              <a:t>O)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121400" y="3429000"/>
            <a:ext cx="193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9pPr>
          </a:lstStyle>
          <a:p>
            <a:pPr algn="l" eaLnBrk="1" hangingPunct="1"/>
            <a:r>
              <a:rPr lang="en-US" sz="1800" b="0"/>
              <a:t>Glucosa (C</a:t>
            </a:r>
            <a:r>
              <a:rPr lang="en-US" sz="1800" b="0" baseline="-25000"/>
              <a:t>6</a:t>
            </a:r>
            <a:r>
              <a:rPr lang="en-US" sz="1800" b="0"/>
              <a:t>H</a:t>
            </a:r>
            <a:r>
              <a:rPr lang="en-US" sz="1800" b="0" baseline="-25000"/>
              <a:t>12</a:t>
            </a:r>
            <a:r>
              <a:rPr lang="en-US" sz="1800" b="0"/>
              <a:t>O</a:t>
            </a:r>
            <a:r>
              <a:rPr lang="en-US" sz="1800" b="0" baseline="-25000"/>
              <a:t>6</a:t>
            </a:r>
            <a:r>
              <a:rPr lang="en-US" sz="1800" b="0"/>
              <a:t>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429000" y="34290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9pPr>
          </a:lstStyle>
          <a:p>
            <a:pPr algn="l" eaLnBrk="1" hangingPunct="1"/>
            <a:r>
              <a:rPr lang="en-US" sz="1800" b="0"/>
              <a:t>Amoniaco (NH</a:t>
            </a:r>
            <a:r>
              <a:rPr lang="en-US" sz="1800" b="0" baseline="-25000"/>
              <a:t>3</a:t>
            </a:r>
            <a:r>
              <a:rPr lang="en-US" sz="1800" b="0"/>
              <a:t>)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762000" y="700619"/>
            <a:ext cx="480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LT St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LT Std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</a:rPr>
              <a:t>Los compuestos</a:t>
            </a:r>
          </a:p>
        </p:txBody>
      </p:sp>
      <p:pic>
        <p:nvPicPr>
          <p:cNvPr id="9" name="Picture 18" descr="h2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4152900"/>
            <a:ext cx="18875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" descr="mm0_gluco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4048125"/>
            <a:ext cx="23717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1" descr="nh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38600"/>
            <a:ext cx="19716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48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40</TotalTime>
  <Words>469</Words>
  <Application>Microsoft Office PowerPoint</Application>
  <PresentationFormat>Presentación en pantalla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Austin</vt:lpstr>
      <vt:lpstr>Presentación de PowerPoint</vt:lpstr>
      <vt:lpstr>Campo de estudio asociado a  la química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5</cp:revision>
  <dcterms:created xsi:type="dcterms:W3CDTF">2013-01-29T16:58:18Z</dcterms:created>
  <dcterms:modified xsi:type="dcterms:W3CDTF">2013-01-29T17:38:59Z</dcterms:modified>
</cp:coreProperties>
</file>