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84" r:id="rId18"/>
    <p:sldId id="283" r:id="rId19"/>
    <p:sldId id="282" r:id="rId20"/>
    <p:sldId id="281" r:id="rId21"/>
    <p:sldId id="280" r:id="rId22"/>
    <p:sldId id="279" r:id="rId23"/>
    <p:sldId id="278" r:id="rId24"/>
    <p:sldId id="277" r:id="rId25"/>
    <p:sldId id="276" r:id="rId26"/>
    <p:sldId id="275" r:id="rId27"/>
    <p:sldId id="274" r:id="rId28"/>
    <p:sldId id="273" r:id="rId29"/>
    <p:sldId id="272" r:id="rId30"/>
    <p:sldId id="289" r:id="rId31"/>
    <p:sldId id="288" r:id="rId32"/>
    <p:sldId id="287" r:id="rId33"/>
    <p:sldId id="286" r:id="rId34"/>
    <p:sldId id="285" r:id="rId35"/>
    <p:sldId id="299" r:id="rId36"/>
    <p:sldId id="298" r:id="rId37"/>
    <p:sldId id="297" r:id="rId38"/>
    <p:sldId id="296" r:id="rId39"/>
    <p:sldId id="295" r:id="rId40"/>
    <p:sldId id="294" r:id="rId41"/>
    <p:sldId id="293" r:id="rId42"/>
    <p:sldId id="292" r:id="rId43"/>
    <p:sldId id="291" r:id="rId44"/>
    <p:sldId id="290" r:id="rId45"/>
    <p:sldId id="300" r:id="rId46"/>
    <p:sldId id="301" r:id="rId47"/>
    <p:sldId id="309" r:id="rId48"/>
    <p:sldId id="302" r:id="rId49"/>
    <p:sldId id="303" r:id="rId50"/>
    <p:sldId id="304" r:id="rId51"/>
    <p:sldId id="305" r:id="rId52"/>
    <p:sldId id="310" r:id="rId53"/>
    <p:sldId id="306" r:id="rId54"/>
    <p:sldId id="307" r:id="rId55"/>
    <p:sldId id="308" r:id="rId56"/>
    <p:sldId id="313" r:id="rId57"/>
    <p:sldId id="311" r:id="rId58"/>
    <p:sldId id="312" r:id="rId5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9E95AB-420E-4DAE-83BD-D686E8FEC01D}" type="datetimeFigureOut">
              <a:rPr lang="es-GT" smtClean="0"/>
              <a:t>19/04/2013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C20E47-49A7-4F49-81A8-D1E20E1141B2}" type="slidenum">
              <a:rPr lang="es-GT" smtClean="0"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es.wikipedia.org/wiki/370_a._C.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s.wikipedia.org/wiki/460_a._C." TargetMode="External"/><Relationship Id="rId5" Type="http://schemas.openxmlformats.org/officeDocument/2006/relationships/hyperlink" Target="http://es.wikipedia.org/wiki/Tracia" TargetMode="External"/><Relationship Id="rId4" Type="http://schemas.openxmlformats.org/officeDocument/2006/relationships/hyperlink" Target="http://es.wikipedia.org/wiki/Abdera_(Tracia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651424" cy="34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uario\Desktop\jayro\201618_210724265621057_195897117103772_784589_87655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1368152" cy="1368152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6" name="Picture 4" descr="C:\Users\Usuario\Desktop\jayro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3655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uario\Documents\imagenes\ato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34" y="256490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250px-Ernest_Rutherf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238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7624" y="75806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Rutherford</a:t>
            </a:r>
          </a:p>
        </p:txBody>
      </p:sp>
    </p:spTree>
    <p:extLst>
      <p:ext uri="{BB962C8B-B14F-4D97-AF65-F5344CB8AC3E}">
        <p14:creationId xmlns:p14="http://schemas.microsoft.com/office/powerpoint/2010/main" val="34138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:\Users\Familia Pedraza\Desktop\mg\Capitulo 2_Estructura atómica\imag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85975"/>
            <a:ext cx="7848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5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9336" y="1463264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 smtClean="0">
                <a:latin typeface="Times LT Std" pitchFamily="18" charset="0"/>
              </a:rPr>
              <a:t>Núcleo</a:t>
            </a:r>
            <a:r>
              <a:rPr lang="en-US" sz="2000" dirty="0" smtClean="0">
                <a:latin typeface="Times LT Std" pitchFamily="18" charset="0"/>
              </a:rPr>
              <a:t> </a:t>
            </a:r>
            <a:r>
              <a:rPr lang="en-US" sz="2000" dirty="0">
                <a:latin typeface="Times LT Std" pitchFamily="18" charset="0"/>
              </a:rPr>
              <a:t>= 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atómico</a:t>
            </a:r>
            <a:r>
              <a:rPr lang="en-US" sz="2000" dirty="0">
                <a:latin typeface="Times LT Std" pitchFamily="18" charset="0"/>
              </a:rPr>
              <a:t> (Z) +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 smtClean="0">
                <a:latin typeface="Times LT Std" pitchFamily="18" charset="0"/>
              </a:rPr>
              <a:t>neutrones</a:t>
            </a:r>
            <a:endParaRPr lang="en-US" sz="2000" dirty="0">
              <a:latin typeface="Times LT Std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67200" y="4228306"/>
            <a:ext cx="1240904" cy="814388"/>
            <a:chOff x="2657" y="1807"/>
            <a:chExt cx="473" cy="51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822" y="1851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3600" dirty="0"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57" y="1807"/>
              <a:ext cx="1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dirty="0">
                  <a:latin typeface="Times LT Std" pitchFamily="18" charset="0"/>
                </a:rPr>
                <a:t>A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679" y="203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>
                  <a:latin typeface="Times LT Std" pitchFamily="18" charset="0"/>
                </a:rPr>
                <a:t>Z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52687" y="5050631"/>
            <a:ext cx="4283075" cy="749300"/>
            <a:chOff x="1560" y="2303"/>
            <a:chExt cx="2698" cy="472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560" y="2303"/>
              <a:ext cx="365" cy="472"/>
              <a:chOff x="1560" y="2575"/>
              <a:chExt cx="365" cy="472"/>
            </a:xfrm>
          </p:grpSpPr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70" y="262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 dirty="0">
                    <a:latin typeface="Times LT Std" pitchFamily="18" charset="0"/>
                  </a:rPr>
                  <a:t>H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1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1</a:t>
                </a: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6" y="2303"/>
              <a:ext cx="680" cy="472"/>
              <a:chOff x="1560" y="2575"/>
              <a:chExt cx="680" cy="472"/>
            </a:xfrm>
          </p:grpSpPr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5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 dirty="0">
                    <a:latin typeface="Times LT Std" pitchFamily="18" charset="0"/>
                  </a:rPr>
                  <a:t>H (D)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2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1</a:t>
                </a:r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3600" y="2303"/>
              <a:ext cx="658" cy="472"/>
              <a:chOff x="1560" y="2575"/>
              <a:chExt cx="658" cy="472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 dirty="0">
                    <a:latin typeface="Times LT Std" pitchFamily="18" charset="0"/>
                  </a:rPr>
                  <a:t>H (T)</a:t>
                </a:r>
              </a:p>
            </p:txBody>
          </p: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3</a:t>
                </a:r>
              </a:p>
            </p:txBody>
          </p:sp>
          <p:sp>
            <p:nvSpPr>
              <p:cNvPr id="14" name="Text Box 19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1</a:t>
                </a:r>
              </a:p>
            </p:txBody>
          </p:sp>
        </p:grpSp>
      </p:grp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2909887" y="5820569"/>
            <a:ext cx="3046413" cy="752475"/>
            <a:chOff x="1838" y="3599"/>
            <a:chExt cx="1919" cy="469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838" y="3599"/>
              <a:ext cx="637" cy="469"/>
              <a:chOff x="1336" y="3511"/>
              <a:chExt cx="637" cy="469"/>
            </a:xfrm>
          </p:grpSpPr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255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U</a:t>
                </a: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0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235</a:t>
                </a: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0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92</a:t>
                </a:r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3120" y="3599"/>
              <a:ext cx="637" cy="469"/>
              <a:chOff x="1336" y="3511"/>
              <a:chExt cx="637" cy="469"/>
            </a:xfrm>
          </p:grpSpPr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255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U</a:t>
                </a: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0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238</a:t>
                </a: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0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2400">
                    <a:latin typeface="Times LT Std" pitchFamily="18" charset="0"/>
                  </a:rPr>
                  <a:t>92</a:t>
                </a:r>
              </a:p>
            </p:txBody>
          </p:sp>
        </p:grp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412875" y="4139406"/>
            <a:ext cx="232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 err="1">
                <a:solidFill>
                  <a:srgbClr val="CC0000"/>
                </a:solidFill>
                <a:latin typeface="Times LT Std" pitchFamily="18" charset="0"/>
              </a:rPr>
              <a:t>Número</a:t>
            </a:r>
            <a:r>
              <a:rPr lang="en-US" sz="2400" dirty="0">
                <a:solidFill>
                  <a:srgbClr val="CC0000"/>
                </a:solidFill>
                <a:latin typeface="Times LT Std" pitchFamily="18" charset="0"/>
              </a:rPr>
              <a:t> de </a:t>
            </a:r>
            <a:r>
              <a:rPr lang="en-US" sz="2400" dirty="0" err="1">
                <a:solidFill>
                  <a:srgbClr val="CC0000"/>
                </a:solidFill>
                <a:latin typeface="Times LT Std" pitchFamily="18" charset="0"/>
              </a:rPr>
              <a:t>masa</a:t>
            </a:r>
            <a:r>
              <a:rPr lang="en-US" sz="2400" dirty="0">
                <a:latin typeface="Times LT Std" pitchFamily="18" charset="0"/>
              </a:rPr>
              <a:t> 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748087" y="4444206"/>
            <a:ext cx="533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CO" b="1">
              <a:latin typeface="+mn-lt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412875" y="4520406"/>
            <a:ext cx="223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 err="1">
                <a:solidFill>
                  <a:srgbClr val="CC0000"/>
                </a:solidFill>
                <a:latin typeface="Times LT Std" pitchFamily="18" charset="0"/>
              </a:rPr>
              <a:t>Número</a:t>
            </a:r>
            <a:r>
              <a:rPr lang="en-US" sz="2400" dirty="0">
                <a:solidFill>
                  <a:srgbClr val="CC0000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LT Std" pitchFamily="18" charset="0"/>
              </a:rPr>
              <a:t>atómico</a:t>
            </a:r>
            <a:endParaRPr lang="en-US" sz="2400" dirty="0">
              <a:solidFill>
                <a:srgbClr val="CC0000"/>
              </a:solidFill>
              <a:latin typeface="Times LT Std" pitchFamily="18" charset="0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755187" y="4785152"/>
            <a:ext cx="533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es-CO" b="1">
              <a:latin typeface="+mn-lt"/>
            </a:endParaRPr>
          </a:p>
        </p:txBody>
      </p: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5622460" y="4139409"/>
            <a:ext cx="2543179" cy="461963"/>
            <a:chOff x="3609" y="1975"/>
            <a:chExt cx="1602" cy="291"/>
          </a:xfrm>
        </p:grpSpPr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926" y="1975"/>
              <a:ext cx="1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 dirty="0" err="1" smtClean="0">
                  <a:solidFill>
                    <a:srgbClr val="CC0000"/>
                  </a:solidFill>
                  <a:latin typeface="Times LT Std" pitchFamily="18" charset="0"/>
                </a:rPr>
                <a:t>Carga</a:t>
              </a:r>
              <a:r>
                <a:rPr lang="en-US" sz="2400" dirty="0" smtClean="0">
                  <a:solidFill>
                    <a:srgbClr val="CC0000"/>
                  </a:solidFill>
                  <a:latin typeface="Times LT Std" pitchFamily="18" charset="0"/>
                </a:rPr>
                <a:t> residual </a:t>
              </a:r>
              <a:endParaRPr lang="en-US" sz="2400" dirty="0">
                <a:solidFill>
                  <a:srgbClr val="CC0000"/>
                </a:solidFill>
                <a:latin typeface="Times LT Std" pitchFamily="18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s-CO" sz="2400" b="1">
                <a:latin typeface="+mn-lt"/>
              </a:endParaRPr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606809" y="673649"/>
            <a:ext cx="3669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Propiedades del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á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tomo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06809" y="186863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latin typeface="Times LT Std" pitchFamily="18" charset="0"/>
              </a:rPr>
              <a:t>Número</a:t>
            </a:r>
            <a:r>
              <a:rPr lang="en-US" sz="2000" b="1" i="1" dirty="0">
                <a:latin typeface="Times LT Std" pitchFamily="18" charset="0"/>
              </a:rPr>
              <a:t> </a:t>
            </a:r>
            <a:r>
              <a:rPr lang="en-US" sz="2000" b="1" i="1" dirty="0" err="1">
                <a:latin typeface="Times LT Std" pitchFamily="18" charset="0"/>
              </a:rPr>
              <a:t>atómico</a:t>
            </a:r>
            <a:r>
              <a:rPr lang="en-US" sz="2000" dirty="0">
                <a:latin typeface="Times LT Std" pitchFamily="18" charset="0"/>
              </a:rPr>
              <a:t> (Z) =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protones</a:t>
            </a:r>
            <a:r>
              <a:rPr lang="en-US" sz="2000" dirty="0">
                <a:latin typeface="Times LT Std" pitchFamily="18" charset="0"/>
              </a:rPr>
              <a:t> en el </a:t>
            </a:r>
            <a:r>
              <a:rPr lang="en-US" sz="2000" dirty="0" err="1" smtClean="0">
                <a:latin typeface="Times LT Std" pitchFamily="18" charset="0"/>
              </a:rPr>
              <a:t>núcleo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8236" y="226874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 smtClean="0">
                <a:latin typeface="Times LT Std" pitchFamily="18" charset="0"/>
              </a:rPr>
              <a:t>Número</a:t>
            </a:r>
            <a:r>
              <a:rPr lang="en-US" sz="2000" b="1" i="1" dirty="0" smtClean="0">
                <a:latin typeface="Times LT Std" pitchFamily="18" charset="0"/>
              </a:rPr>
              <a:t> </a:t>
            </a:r>
            <a:r>
              <a:rPr lang="en-US" sz="2000" b="1" i="1" dirty="0">
                <a:latin typeface="Times LT Std" pitchFamily="18" charset="0"/>
              </a:rPr>
              <a:t>de </a:t>
            </a:r>
            <a:r>
              <a:rPr lang="en-US" sz="2000" b="1" i="1" dirty="0" err="1">
                <a:latin typeface="Times LT Std" pitchFamily="18" charset="0"/>
              </a:rPr>
              <a:t>masa</a:t>
            </a:r>
            <a:r>
              <a:rPr lang="en-US" sz="2000" dirty="0">
                <a:latin typeface="Times LT Std" pitchFamily="18" charset="0"/>
              </a:rPr>
              <a:t> (A) =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protones</a:t>
            </a:r>
            <a:r>
              <a:rPr lang="en-US" sz="2000" dirty="0">
                <a:latin typeface="Times LT Std" pitchFamily="18" charset="0"/>
              </a:rPr>
              <a:t> +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 smtClean="0">
                <a:latin typeface="Times LT Std" pitchFamily="18" charset="0"/>
              </a:rPr>
              <a:t>neutrones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59336" y="3356992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LT Std" pitchFamily="18" charset="0"/>
              </a:rPr>
              <a:t>Los</a:t>
            </a:r>
            <a:r>
              <a:rPr lang="en-US" sz="2000" b="1" i="1" dirty="0" smtClean="0">
                <a:latin typeface="Times LT Std" pitchFamily="18" charset="0"/>
              </a:rPr>
              <a:t> </a:t>
            </a:r>
            <a:r>
              <a:rPr lang="en-US" sz="2000" b="1" i="1" dirty="0" err="1">
                <a:latin typeface="Times LT Std" pitchFamily="18" charset="0"/>
              </a:rPr>
              <a:t>isótopos</a:t>
            </a:r>
            <a:r>
              <a:rPr lang="en-US" sz="2000" dirty="0">
                <a:latin typeface="Times LT Std" pitchFamily="18" charset="0"/>
              </a:rPr>
              <a:t> son </a:t>
            </a:r>
            <a:r>
              <a:rPr lang="en-US" sz="2000" dirty="0" err="1">
                <a:latin typeface="Times LT Std" pitchFamily="18" charset="0"/>
              </a:rPr>
              <a:t>átomos</a:t>
            </a:r>
            <a:r>
              <a:rPr lang="en-US" sz="2000" dirty="0">
                <a:latin typeface="Times LT Std" pitchFamily="18" charset="0"/>
              </a:rPr>
              <a:t> del </a:t>
            </a:r>
            <a:r>
              <a:rPr lang="en-US" sz="2000" dirty="0" err="1">
                <a:latin typeface="Times LT Std" pitchFamily="18" charset="0"/>
              </a:rPr>
              <a:t>mismo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elemento</a:t>
            </a:r>
            <a:r>
              <a:rPr lang="en-US" sz="2000" dirty="0">
                <a:latin typeface="Times LT Std" pitchFamily="18" charset="0"/>
              </a:rPr>
              <a:t> (X) con </a:t>
            </a:r>
            <a:r>
              <a:rPr lang="en-US" sz="2000" dirty="0" err="1">
                <a:latin typeface="Times LT Std" pitchFamily="18" charset="0"/>
              </a:rPr>
              <a:t>diferente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neutrones</a:t>
            </a:r>
            <a:r>
              <a:rPr lang="en-US" sz="2000" dirty="0">
                <a:latin typeface="Times LT Std" pitchFamily="18" charset="0"/>
              </a:rPr>
              <a:t> en </a:t>
            </a:r>
            <a:r>
              <a:rPr lang="en-US" sz="2000" dirty="0" err="1">
                <a:latin typeface="Times LT Std" pitchFamily="18" charset="0"/>
              </a:rPr>
              <a:t>su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núcleo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86874" y="2956882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 smtClean="0">
                <a:latin typeface="Times LT Std" pitchFamily="18" charset="0"/>
              </a:rPr>
              <a:t>Carga</a:t>
            </a:r>
            <a:r>
              <a:rPr lang="en-US" sz="2000" b="1" i="1" dirty="0" smtClean="0">
                <a:latin typeface="Times LT Std" pitchFamily="18" charset="0"/>
              </a:rPr>
              <a:t> Residual</a:t>
            </a:r>
            <a:r>
              <a:rPr lang="en-US" sz="2000" dirty="0" smtClean="0">
                <a:latin typeface="Times LT Std" pitchFamily="18" charset="0"/>
              </a:rPr>
              <a:t> </a:t>
            </a:r>
            <a:r>
              <a:rPr lang="en-US" sz="2000" dirty="0">
                <a:latin typeface="Times LT Std" pitchFamily="18" charset="0"/>
              </a:rPr>
              <a:t>= 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atómico</a:t>
            </a:r>
            <a:r>
              <a:rPr lang="en-US" sz="2000" dirty="0">
                <a:latin typeface="Times LT Std" pitchFamily="18" charset="0"/>
              </a:rPr>
              <a:t> (Z) +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 smtClean="0">
                <a:latin typeface="Times LT Std" pitchFamily="18" charset="0"/>
              </a:rPr>
              <a:t>neutrones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103847" y="4161256"/>
            <a:ext cx="4328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smtClean="0">
                <a:latin typeface="Times LT Std" pitchFamily="18" charset="0"/>
              </a:rPr>
              <a:t>C</a:t>
            </a:r>
            <a:endParaRPr lang="en-US" sz="2400" dirty="0">
              <a:latin typeface="Times LT Std" pitchFamily="18" charset="0"/>
            </a:endParaRP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5263359" y="4579955"/>
            <a:ext cx="3357563" cy="457200"/>
            <a:chOff x="3609" y="1975"/>
            <a:chExt cx="2115" cy="288"/>
          </a:xfrm>
        </p:grpSpPr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3926" y="1975"/>
              <a:ext cx="17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 dirty="0" err="1">
                  <a:solidFill>
                    <a:srgbClr val="CC0000"/>
                  </a:solidFill>
                  <a:latin typeface="Times LT Std" pitchFamily="18" charset="0"/>
                </a:rPr>
                <a:t>Símbolo</a:t>
              </a:r>
              <a:r>
                <a:rPr lang="en-US" sz="2400" dirty="0">
                  <a:solidFill>
                    <a:srgbClr val="CC0000"/>
                  </a:solidFill>
                  <a:latin typeface="Times LT Std" pitchFamily="18" charset="0"/>
                </a:rPr>
                <a:t> del </a:t>
              </a:r>
              <a:r>
                <a:rPr lang="en-US" sz="2400" dirty="0" err="1">
                  <a:solidFill>
                    <a:srgbClr val="CC0000"/>
                  </a:solidFill>
                  <a:latin typeface="Times LT Std" pitchFamily="18" charset="0"/>
                </a:rPr>
                <a:t>elemento</a:t>
              </a:r>
              <a:endParaRPr lang="en-US" sz="2400" dirty="0">
                <a:solidFill>
                  <a:srgbClr val="CC0000"/>
                </a:solidFill>
                <a:latin typeface="Times LT Std" pitchFamily="18" charset="0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s-CO" sz="2400" b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0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 animBg="1"/>
      <p:bldP spid="32" grpId="0"/>
      <p:bldP spid="33" grpId="0" animBg="1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49325" y="927147"/>
            <a:ext cx="3622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Isótopos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del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hidrógeno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Picture 5" descr="C:\Users\Familia Pedraza\Desktop\mg\Capitulo 2_Estructura atómica\imag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8840"/>
            <a:ext cx="79248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7054" y="11430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Una molécula es un conjunto de dos o más átomos  unidos por fuerzas de atracción electrostática.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57054" y="38862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Una molécula diatómica contiene dos átomos.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19054" y="4648200"/>
            <a:ext cx="273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>
                <a:latin typeface="Times LT Std" pitchFamily="18" charset="0"/>
              </a:rPr>
              <a:t>H</a:t>
            </a:r>
            <a:r>
              <a:rPr lang="en-US" sz="2000" baseline="-25000" dirty="0">
                <a:latin typeface="Times LT Std" pitchFamily="18" charset="0"/>
              </a:rPr>
              <a:t>2</a:t>
            </a:r>
            <a:r>
              <a:rPr lang="en-US" sz="2000" dirty="0">
                <a:latin typeface="Times LT Std" pitchFamily="18" charset="0"/>
              </a:rPr>
              <a:t>, N</a:t>
            </a:r>
            <a:r>
              <a:rPr lang="en-US" sz="2000" baseline="-25000" dirty="0">
                <a:latin typeface="Times LT Std" pitchFamily="18" charset="0"/>
              </a:rPr>
              <a:t>2</a:t>
            </a:r>
            <a:r>
              <a:rPr lang="en-US" sz="2000" dirty="0">
                <a:latin typeface="Times LT Std" pitchFamily="18" charset="0"/>
              </a:rPr>
              <a:t>, O</a:t>
            </a:r>
            <a:r>
              <a:rPr lang="en-US" sz="2000" baseline="-25000" dirty="0">
                <a:latin typeface="Times LT Std" pitchFamily="18" charset="0"/>
              </a:rPr>
              <a:t>2</a:t>
            </a:r>
            <a:r>
              <a:rPr lang="en-US" sz="2000" dirty="0">
                <a:latin typeface="Times LT Std" pitchFamily="18" charset="0"/>
              </a:rPr>
              <a:t>, Br</a:t>
            </a:r>
            <a:r>
              <a:rPr lang="en-US" sz="2000" baseline="-25000" dirty="0">
                <a:latin typeface="Times LT Std" pitchFamily="18" charset="0"/>
              </a:rPr>
              <a:t>2</a:t>
            </a:r>
            <a:r>
              <a:rPr lang="en-US" sz="2000" dirty="0">
                <a:latin typeface="Times LT Std" pitchFamily="18" charset="0"/>
              </a:rPr>
              <a:t>, </a:t>
            </a:r>
            <a:r>
              <a:rPr lang="en-US" sz="2000" dirty="0" err="1">
                <a:latin typeface="Times LT Std" pitchFamily="18" charset="0"/>
              </a:rPr>
              <a:t>HCl</a:t>
            </a:r>
            <a:r>
              <a:rPr lang="en-US" sz="2000" dirty="0">
                <a:latin typeface="Times LT Std" pitchFamily="18" charset="0"/>
              </a:rPr>
              <a:t>, CO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57054" y="533400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Una molécula poliatómica contiene más de dos átomos.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58742" y="5851525"/>
            <a:ext cx="2170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>
                <a:latin typeface="Times LT Std" pitchFamily="18" charset="0"/>
              </a:rPr>
              <a:t>O</a:t>
            </a:r>
            <a:r>
              <a:rPr lang="en-US" sz="2000" baseline="-25000" dirty="0">
                <a:latin typeface="Times LT Std" pitchFamily="18" charset="0"/>
              </a:rPr>
              <a:t>3</a:t>
            </a:r>
            <a:r>
              <a:rPr lang="en-US" sz="2000" dirty="0">
                <a:latin typeface="Times LT Std" pitchFamily="18" charset="0"/>
              </a:rPr>
              <a:t>, H</a:t>
            </a:r>
            <a:r>
              <a:rPr lang="en-US" sz="2000" baseline="-25000" dirty="0">
                <a:latin typeface="Times LT Std" pitchFamily="18" charset="0"/>
              </a:rPr>
              <a:t>2</a:t>
            </a:r>
            <a:r>
              <a:rPr lang="en-US" sz="2000" dirty="0">
                <a:latin typeface="Times LT Std" pitchFamily="18" charset="0"/>
              </a:rPr>
              <a:t>O, NH</a:t>
            </a:r>
            <a:r>
              <a:rPr lang="en-US" sz="2000" baseline="-25000" dirty="0">
                <a:latin typeface="Times LT Std" pitchFamily="18" charset="0"/>
              </a:rPr>
              <a:t>3</a:t>
            </a:r>
            <a:r>
              <a:rPr lang="en-US" sz="2000" dirty="0">
                <a:latin typeface="Times LT Std" pitchFamily="18" charset="0"/>
              </a:rPr>
              <a:t>, CH</a:t>
            </a:r>
            <a:r>
              <a:rPr lang="en-US" sz="2000" baseline="-25000" dirty="0">
                <a:latin typeface="Times LT Std" pitchFamily="18" charset="0"/>
              </a:rPr>
              <a:t>4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8" name="Picture 17" descr="C:\Users\Familia Pedraza\Desktop\mg\Capitulo 2_Estructura atómica\imag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4" y="1830388"/>
            <a:ext cx="58674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7054" y="574326"/>
            <a:ext cx="2304256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b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Moléculas</a:t>
            </a:r>
            <a:endParaRPr lang="es-ES" b="1" baseline="-2500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681585" y="2702728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LT Std" pitchFamily="18" charset="0"/>
              </a:rPr>
              <a:t>6 </a:t>
            </a:r>
            <a:r>
              <a:rPr lang="en-US" sz="2400" dirty="0" err="1">
                <a:latin typeface="Times LT Std" pitchFamily="18" charset="0"/>
              </a:rPr>
              <a:t>protones</a:t>
            </a:r>
            <a:r>
              <a:rPr lang="en-US" sz="2400" dirty="0">
                <a:latin typeface="Times LT Std" pitchFamily="18" charset="0"/>
              </a:rPr>
              <a:t>, 8 (14 - 6) </a:t>
            </a:r>
            <a:r>
              <a:rPr lang="en-US" sz="2400" dirty="0" err="1">
                <a:latin typeface="Times LT Std" pitchFamily="18" charset="0"/>
              </a:rPr>
              <a:t>neutrones</a:t>
            </a:r>
            <a:r>
              <a:rPr lang="en-US" sz="2400" dirty="0">
                <a:latin typeface="Times LT Std" pitchFamily="18" charset="0"/>
              </a:rPr>
              <a:t>, 6 </a:t>
            </a:r>
            <a:r>
              <a:rPr lang="en-US" sz="2400" dirty="0" err="1">
                <a:latin typeface="Times LT Std" pitchFamily="18" charset="0"/>
              </a:rPr>
              <a:t>electrones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687935" y="4683928"/>
            <a:ext cx="563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LT Std" pitchFamily="18" charset="0"/>
              </a:rPr>
              <a:t>6 </a:t>
            </a:r>
            <a:r>
              <a:rPr lang="en-US" sz="2400" dirty="0" err="1">
                <a:latin typeface="Times LT Std" pitchFamily="18" charset="0"/>
              </a:rPr>
              <a:t>protones</a:t>
            </a:r>
            <a:r>
              <a:rPr lang="en-US" sz="2400" dirty="0">
                <a:latin typeface="Times LT Std" pitchFamily="18" charset="0"/>
              </a:rPr>
              <a:t>, 5 (11 - 6) </a:t>
            </a:r>
            <a:r>
              <a:rPr lang="en-US" sz="2400" dirty="0" err="1">
                <a:latin typeface="Times LT Std" pitchFamily="18" charset="0"/>
              </a:rPr>
              <a:t>neutrones</a:t>
            </a:r>
            <a:r>
              <a:rPr lang="en-US" sz="2400" dirty="0">
                <a:latin typeface="Times LT Std" pitchFamily="18" charset="0"/>
              </a:rPr>
              <a:t>, 6 </a:t>
            </a:r>
            <a:r>
              <a:rPr lang="en-US" sz="2400" dirty="0" err="1">
                <a:latin typeface="Times LT Std" pitchFamily="18" charset="0"/>
              </a:rPr>
              <a:t>electrones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12040" y="869131"/>
            <a:ext cx="473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¿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Entiendes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que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un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isótopo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?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95537" y="1788328"/>
            <a:ext cx="7685262" cy="825500"/>
            <a:chOff x="0" y="1200"/>
            <a:chExt cx="4559" cy="52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1344"/>
              <a:ext cx="39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¿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Cuántos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 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protones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, 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neutrones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 y 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electrones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 hay en</a:t>
              </a:r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993" y="1200"/>
              <a:ext cx="409" cy="520"/>
              <a:chOff x="4515" y="720"/>
              <a:chExt cx="409" cy="520"/>
            </a:xfrm>
          </p:grpSpPr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659" y="825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>
                    <a:solidFill>
                      <a:srgbClr val="333399"/>
                    </a:solidFill>
                    <a:latin typeface="Times LT Std" pitchFamily="18" charset="0"/>
                  </a:rPr>
                  <a:t>C</a:t>
                </a:r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4515" y="720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000" dirty="0">
                    <a:solidFill>
                      <a:srgbClr val="333399"/>
                    </a:solidFill>
                    <a:latin typeface="Times LT Std" pitchFamily="18" charset="0"/>
                  </a:rPr>
                  <a:t>14</a:t>
                </a:r>
              </a:p>
            </p:txBody>
          </p:sp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4582" y="99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sz="2000" dirty="0">
                    <a:solidFill>
                      <a:srgbClr val="333399"/>
                    </a:solidFill>
                    <a:latin typeface="Times LT Std" pitchFamily="18" charset="0"/>
                  </a:rPr>
                  <a:t>6</a:t>
                </a:r>
              </a:p>
            </p:txBody>
          </p:sp>
        </p:grp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4344" y="1344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>
                  <a:solidFill>
                    <a:srgbClr val="333399"/>
                  </a:solidFill>
                  <a:latin typeface="Times LT Std" pitchFamily="18" charset="0"/>
                </a:rPr>
                <a:t>?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95536" y="3906053"/>
            <a:ext cx="7763049" cy="835025"/>
            <a:chOff x="0" y="2486"/>
            <a:chExt cx="4607" cy="526"/>
          </a:xfrm>
        </p:grpSpPr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0" y="2592"/>
              <a:ext cx="39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¿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Cuántos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 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protones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, 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neutrones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 y </a:t>
              </a:r>
              <a:r>
                <a:rPr lang="en-US" sz="2400" dirty="0" err="1">
                  <a:solidFill>
                    <a:srgbClr val="333399"/>
                  </a:solidFill>
                  <a:latin typeface="Times LT Std" pitchFamily="18" charset="0"/>
                </a:rPr>
                <a:t>electrones</a:t>
              </a:r>
              <a:r>
                <a:rPr lang="en-US" sz="2400" dirty="0">
                  <a:solidFill>
                    <a:srgbClr val="333399"/>
                  </a:solidFill>
                  <a:latin typeface="Times LT Std" pitchFamily="18" charset="0"/>
                </a:rPr>
                <a:t> hay en</a:t>
              </a:r>
            </a:p>
          </p:txBody>
        </p: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4045" y="2486"/>
              <a:ext cx="419" cy="526"/>
              <a:chOff x="4615" y="758"/>
              <a:chExt cx="419" cy="526"/>
            </a:xfrm>
          </p:grpSpPr>
          <p:sp>
            <p:nvSpPr>
              <p:cNvPr id="17" name="Text Box 30"/>
              <p:cNvSpPr txBox="1">
                <a:spLocks noChangeArrowheads="1"/>
              </p:cNvSpPr>
              <p:nvPr/>
            </p:nvSpPr>
            <p:spPr bwMode="auto">
              <a:xfrm>
                <a:off x="4769" y="83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dirty="0">
                    <a:solidFill>
                      <a:srgbClr val="333399"/>
                    </a:solidFill>
                    <a:latin typeface="Times LT Std" pitchFamily="18" charset="0"/>
                  </a:rPr>
                  <a:t>C</a:t>
                </a:r>
              </a:p>
            </p:txBody>
          </p:sp>
          <p:sp>
            <p:nvSpPr>
              <p:cNvPr id="18" name="Text Box 31"/>
              <p:cNvSpPr txBox="1">
                <a:spLocks noChangeArrowheads="1"/>
              </p:cNvSpPr>
              <p:nvPr/>
            </p:nvSpPr>
            <p:spPr bwMode="auto">
              <a:xfrm>
                <a:off x="4615" y="75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000" dirty="0">
                    <a:solidFill>
                      <a:srgbClr val="333399"/>
                    </a:solidFill>
                    <a:latin typeface="Times LT Std" pitchFamily="18" charset="0"/>
                  </a:rPr>
                  <a:t>11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4676" y="103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sz="2000" dirty="0">
                    <a:solidFill>
                      <a:srgbClr val="333399"/>
                    </a:solidFill>
                    <a:latin typeface="Times LT Std" pitchFamily="18" charset="0"/>
                  </a:rPr>
                  <a:t>6</a:t>
                </a:r>
              </a:p>
            </p:txBody>
          </p: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392" y="2544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>
                  <a:solidFill>
                    <a:srgbClr val="333399"/>
                  </a:solidFill>
                  <a:latin typeface="Times LT Std" pitchFamily="18" charset="0"/>
                </a:rPr>
                <a:t>?</a:t>
              </a:r>
            </a:p>
          </p:txBody>
        </p:sp>
      </p:grpSp>
      <p:pic>
        <p:nvPicPr>
          <p:cNvPr id="20" name="Picture 22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21" y="1388244"/>
            <a:ext cx="1241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9" y="3669987"/>
            <a:ext cx="1241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0409" y="1052513"/>
            <a:ext cx="790019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Un ión es un átomo o grupo de átomos que tiene una carga neta positiva o negativa. </a:t>
            </a:r>
            <a:endParaRPr lang="en-US" sz="2000" b="1">
              <a:latin typeface="Times LT Std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0737" y="2041525"/>
            <a:ext cx="7779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i="1" dirty="0" err="1">
                <a:latin typeface="Times LT Std" pitchFamily="18" charset="0"/>
              </a:rPr>
              <a:t>catión</a:t>
            </a:r>
            <a:r>
              <a:rPr lang="en-US" sz="2000" dirty="0">
                <a:latin typeface="Times LT Std" pitchFamily="18" charset="0"/>
              </a:rPr>
              <a:t> – </a:t>
            </a:r>
            <a:r>
              <a:rPr lang="en-US" sz="2000" dirty="0" err="1">
                <a:latin typeface="Times LT Std" pitchFamily="18" charset="0"/>
              </a:rPr>
              <a:t>ión</a:t>
            </a:r>
            <a:r>
              <a:rPr lang="en-US" sz="2000" dirty="0">
                <a:latin typeface="Times LT Std" pitchFamily="18" charset="0"/>
              </a:rPr>
              <a:t> con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carga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positiva</a:t>
            </a:r>
            <a:endParaRPr lang="en-US" sz="2000" dirty="0">
              <a:latin typeface="Times LT Std" pitchFamily="18" charset="0"/>
            </a:endParaRPr>
          </a:p>
          <a:p>
            <a:pPr algn="l" eaLnBrk="1" hangingPunct="1"/>
            <a:r>
              <a:rPr lang="en-US" sz="2000" dirty="0">
                <a:latin typeface="Times LT Std" pitchFamily="18" charset="0"/>
              </a:rPr>
              <a:t>Si un </a:t>
            </a:r>
            <a:r>
              <a:rPr lang="en-US" sz="2000" dirty="0" err="1">
                <a:latin typeface="Times LT Std" pitchFamily="18" charset="0"/>
              </a:rPr>
              <a:t>átomo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neutro</a:t>
            </a:r>
            <a:r>
              <a:rPr lang="en-US" sz="2000" dirty="0">
                <a:latin typeface="Times LT Std" pitchFamily="18" charset="0"/>
              </a:rPr>
              <a:t> cede </a:t>
            </a:r>
            <a:r>
              <a:rPr lang="en-US" sz="2000" dirty="0" err="1">
                <a:latin typeface="Times LT Std" pitchFamily="18" charset="0"/>
              </a:rPr>
              <a:t>uno</a:t>
            </a:r>
            <a:r>
              <a:rPr lang="en-US" sz="2000" dirty="0">
                <a:latin typeface="Times LT Std" pitchFamily="18" charset="0"/>
              </a:rPr>
              <a:t> o </a:t>
            </a:r>
            <a:r>
              <a:rPr lang="en-US" sz="2000" dirty="0" err="1">
                <a:latin typeface="Times LT Std" pitchFamily="18" charset="0"/>
              </a:rPr>
              <a:t>más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se </a:t>
            </a:r>
            <a:r>
              <a:rPr lang="en-US" sz="2000" dirty="0" err="1">
                <a:latin typeface="Times LT Std" pitchFamily="18" charset="0"/>
              </a:rPr>
              <a:t>convierte</a:t>
            </a:r>
            <a:r>
              <a:rPr lang="en-US" sz="2000" dirty="0">
                <a:latin typeface="Times LT Std" pitchFamily="18" charset="0"/>
              </a:rPr>
              <a:t> en un </a:t>
            </a:r>
            <a:r>
              <a:rPr lang="en-US" sz="2000" dirty="0" err="1">
                <a:latin typeface="Times LT Std" pitchFamily="18" charset="0"/>
              </a:rPr>
              <a:t>catión</a:t>
            </a:r>
            <a:r>
              <a:rPr lang="en-US" sz="2000" dirty="0">
                <a:latin typeface="Times LT Std" pitchFamily="18" charset="0"/>
              </a:rPr>
              <a:t>.</a:t>
            </a:r>
            <a:endParaRPr lang="en-US" sz="2000" b="1" i="1" dirty="0">
              <a:latin typeface="Times LT Std" pitchFamily="18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153049" y="2971800"/>
            <a:ext cx="2733151" cy="1209675"/>
            <a:chOff x="696" y="1680"/>
            <a:chExt cx="2006" cy="816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5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s-CO" sz="2000" b="1">
                  <a:latin typeface="Times LT Std" pitchFamily="18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36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400" dirty="0">
                    <a:latin typeface="Times LT Std" pitchFamily="18" charset="0"/>
                  </a:rPr>
                  <a:t>Na</a:t>
                </a: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670" y="1867"/>
              <a:ext cx="103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imes LT Std" pitchFamily="18" charset="0"/>
                </a:rPr>
                <a:t>11 protones</a:t>
              </a:r>
            </a:p>
            <a:p>
              <a:pPr algn="l" eaLnBrk="1" hangingPunct="1"/>
              <a:r>
                <a:rPr lang="en-US" sz="2000">
                  <a:latin typeface="Times LT Std" pitchFamily="18" charset="0"/>
                </a:rPr>
                <a:t>11 electrones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604283" y="2971800"/>
            <a:ext cx="2776130" cy="1066800"/>
            <a:chOff x="3552" y="1776"/>
            <a:chExt cx="1869" cy="720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s-CO" sz="2000" b="1">
                  <a:latin typeface="Times LT Std" pitchFamily="18" charset="0"/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3099" y="2357"/>
                <a:ext cx="44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latin typeface="Times LT Std" pitchFamily="18" charset="0"/>
                  </a:rPr>
                  <a:t>Na</a:t>
                </a:r>
                <a:r>
                  <a:rPr lang="en-US" sz="2400" baseline="30000" dirty="0">
                    <a:latin typeface="Times LT Std" pitchFamily="18" charset="0"/>
                  </a:rPr>
                  <a:t>+</a:t>
                </a:r>
                <a:endParaRPr lang="en-US" sz="2400" dirty="0">
                  <a:latin typeface="Times LT Std" pitchFamily="18" charset="0"/>
                </a:endParaRPr>
              </a:p>
            </p:txBody>
          </p:sp>
        </p:grp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4389" y="1910"/>
              <a:ext cx="103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dirty="0">
                  <a:latin typeface="Times LT Std" pitchFamily="18" charset="0"/>
                </a:rPr>
                <a:t>11 </a:t>
              </a:r>
              <a:r>
                <a:rPr lang="en-US" sz="2000" dirty="0" err="1">
                  <a:latin typeface="Times LT Std" pitchFamily="18" charset="0"/>
                </a:rPr>
                <a:t>protones</a:t>
              </a:r>
              <a:endParaRPr lang="en-US" sz="2000" dirty="0">
                <a:latin typeface="Times LT Std" pitchFamily="18" charset="0"/>
              </a:endParaRPr>
            </a:p>
            <a:p>
              <a:pPr algn="l" eaLnBrk="1" hangingPunct="1"/>
              <a:r>
                <a:rPr lang="en-US" sz="2000" dirty="0">
                  <a:latin typeface="Times LT Std" pitchFamily="18" charset="0"/>
                </a:rPr>
                <a:t>10 </a:t>
              </a:r>
              <a:r>
                <a:rPr lang="en-US" sz="2000" dirty="0" err="1">
                  <a:latin typeface="Times LT Std" pitchFamily="18" charset="0"/>
                </a:rPr>
                <a:t>electrones</a:t>
              </a:r>
              <a:endParaRPr lang="en-US" sz="2000" dirty="0">
                <a:latin typeface="Times LT Std" pitchFamily="18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1173402" y="5160963"/>
            <a:ext cx="2838212" cy="1011237"/>
            <a:chOff x="744" y="3456"/>
            <a:chExt cx="2013" cy="720"/>
          </a:xfrm>
        </p:grpSpPr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s-CO" sz="2000" b="1">
                  <a:latin typeface="Times LT Std" pitchFamily="18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33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400">
                    <a:latin typeface="Times LT Std" pitchFamily="18" charset="0"/>
                  </a:rPr>
                  <a:t>Cl</a:t>
                </a:r>
              </a:p>
            </p:txBody>
          </p: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670" y="3595"/>
              <a:ext cx="1087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imes LT Std" pitchFamily="18" charset="0"/>
                </a:rPr>
                <a:t>17 protones</a:t>
              </a:r>
            </a:p>
            <a:p>
              <a:pPr algn="l" eaLnBrk="1" hangingPunct="1"/>
              <a:r>
                <a:rPr lang="en-US" sz="2000">
                  <a:latin typeface="Times LT Std" pitchFamily="18" charset="0"/>
                </a:rPr>
                <a:t>17 electrones</a:t>
              </a: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5555307" y="5121275"/>
            <a:ext cx="2688581" cy="1127125"/>
            <a:chOff x="3456" y="3360"/>
            <a:chExt cx="2169" cy="912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3456" y="3360"/>
              <a:ext cx="912" cy="912"/>
              <a:chOff x="3456" y="3360"/>
              <a:chExt cx="912" cy="912"/>
            </a:xfrm>
          </p:grpSpPr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12" cy="912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s-CO" sz="2000" b="1">
                  <a:latin typeface="Times LT Std" pitchFamily="18" charset="0"/>
                </a:endParaRP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699" y="3699"/>
                <a:ext cx="437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Times LT Std" pitchFamily="18" charset="0"/>
                  </a:rPr>
                  <a:t>Cl</a:t>
                </a:r>
                <a:r>
                  <a:rPr lang="en-US" sz="2400" baseline="30000">
                    <a:latin typeface="Times LT Std" pitchFamily="18" charset="0"/>
                  </a:rPr>
                  <a:t>-</a:t>
                </a:r>
                <a:endParaRPr lang="en-US" sz="2400">
                  <a:latin typeface="Times LT Std" pitchFamily="18" charset="0"/>
                </a:endParaRPr>
              </a:p>
            </p:txBody>
          </p:sp>
        </p:grp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4388" y="3590"/>
              <a:ext cx="1237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imes LT Std" pitchFamily="18" charset="0"/>
                </a:rPr>
                <a:t>17 protones</a:t>
              </a:r>
            </a:p>
            <a:p>
              <a:pPr algn="l" eaLnBrk="1" hangingPunct="1"/>
              <a:r>
                <a:rPr lang="en-US" sz="2000">
                  <a:latin typeface="Times LT Std" pitchFamily="18" charset="0"/>
                </a:rPr>
                <a:t>18 electrones</a:t>
              </a:r>
            </a:p>
          </p:txBody>
        </p:sp>
      </p:grp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11036" y="1812925"/>
            <a:ext cx="76693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038246" y="533401"/>
            <a:ext cx="1225231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Iones </a:t>
            </a:r>
            <a:endParaRPr lang="es-ES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31387" y="4214091"/>
            <a:ext cx="77792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i="1" dirty="0" smtClean="0">
                <a:latin typeface="Times LT Std" pitchFamily="18" charset="0"/>
              </a:rPr>
              <a:t>Anion</a:t>
            </a:r>
            <a:r>
              <a:rPr lang="en-US" sz="2000" dirty="0" smtClean="0">
                <a:latin typeface="Times LT Std" pitchFamily="18" charset="0"/>
              </a:rPr>
              <a:t> </a:t>
            </a:r>
            <a:r>
              <a:rPr lang="en-US" sz="2000" dirty="0">
                <a:latin typeface="Times LT Std" pitchFamily="18" charset="0"/>
              </a:rPr>
              <a:t>– </a:t>
            </a:r>
            <a:r>
              <a:rPr lang="en-US" sz="2000" dirty="0" err="1">
                <a:latin typeface="Times LT Std" pitchFamily="18" charset="0"/>
              </a:rPr>
              <a:t>ión</a:t>
            </a:r>
            <a:r>
              <a:rPr lang="en-US" sz="2000" dirty="0">
                <a:latin typeface="Times LT Std" pitchFamily="18" charset="0"/>
              </a:rPr>
              <a:t> con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carga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 smtClean="0">
                <a:latin typeface="Times LT Std" pitchFamily="18" charset="0"/>
              </a:rPr>
              <a:t>negativa</a:t>
            </a:r>
            <a:endParaRPr lang="en-US" sz="2000" dirty="0">
              <a:latin typeface="Times LT Std" pitchFamily="18" charset="0"/>
            </a:endParaRPr>
          </a:p>
          <a:p>
            <a:pPr algn="l" eaLnBrk="1" hangingPunct="1"/>
            <a:r>
              <a:rPr lang="en-US" sz="2000" dirty="0">
                <a:latin typeface="Times LT Std" pitchFamily="18" charset="0"/>
              </a:rPr>
              <a:t>Si un </a:t>
            </a:r>
            <a:r>
              <a:rPr lang="en-US" sz="2000" dirty="0" err="1">
                <a:latin typeface="Times LT Std" pitchFamily="18" charset="0"/>
              </a:rPr>
              <a:t>átomo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neutro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 smtClean="0">
                <a:latin typeface="Times LT Std" pitchFamily="18" charset="0"/>
              </a:rPr>
              <a:t>acepta</a:t>
            </a:r>
            <a:r>
              <a:rPr lang="en-US" sz="2000" dirty="0" smtClean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uno</a:t>
            </a:r>
            <a:r>
              <a:rPr lang="en-US" sz="2000" dirty="0">
                <a:latin typeface="Times LT Std" pitchFamily="18" charset="0"/>
              </a:rPr>
              <a:t> o </a:t>
            </a:r>
            <a:r>
              <a:rPr lang="en-US" sz="2000" dirty="0" err="1">
                <a:latin typeface="Times LT Std" pitchFamily="18" charset="0"/>
              </a:rPr>
              <a:t>más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se </a:t>
            </a:r>
            <a:r>
              <a:rPr lang="en-US" sz="2000" dirty="0" err="1">
                <a:latin typeface="Times LT Std" pitchFamily="18" charset="0"/>
              </a:rPr>
              <a:t>convierte</a:t>
            </a:r>
            <a:r>
              <a:rPr lang="en-US" sz="2000" dirty="0">
                <a:latin typeface="Times LT Std" pitchFamily="18" charset="0"/>
              </a:rPr>
              <a:t> en un </a:t>
            </a:r>
            <a:r>
              <a:rPr lang="en-US" sz="2000" dirty="0" smtClean="0">
                <a:latin typeface="Times LT Std" pitchFamily="18" charset="0"/>
              </a:rPr>
              <a:t>anion.</a:t>
            </a:r>
            <a:endParaRPr lang="en-US" sz="2000" b="1" i="1" dirty="0"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7168" y="1844658"/>
            <a:ext cx="579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Un ión monoatómico contiene un solo átomo</a:t>
            </a:r>
            <a:endParaRPr lang="en-US" sz="2000" b="1">
              <a:latin typeface="Times LT Std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14493" y="4130658"/>
            <a:ext cx="486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latin typeface="Times LT Std" pitchFamily="18" charset="0"/>
              </a:rPr>
              <a:t>Un ión poliatómico contiene más de un átomo</a:t>
            </a:r>
            <a:endParaRPr lang="en-US" sz="2000" b="1" i="1">
              <a:latin typeface="Times LT Std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787168" y="2682858"/>
            <a:ext cx="362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LT Std" pitchFamily="18" charset="0"/>
              </a:rPr>
              <a:t>Na</a:t>
            </a:r>
            <a:r>
              <a:rPr lang="en-US" sz="2400" baseline="30000" dirty="0">
                <a:latin typeface="Times LT Std" pitchFamily="18" charset="0"/>
              </a:rPr>
              <a:t>+</a:t>
            </a:r>
            <a:r>
              <a:rPr lang="en-US" sz="2400" dirty="0">
                <a:latin typeface="Times LT Std" pitchFamily="18" charset="0"/>
              </a:rPr>
              <a:t>, </a:t>
            </a:r>
            <a:r>
              <a:rPr lang="en-US" sz="2400" dirty="0" err="1">
                <a:latin typeface="Times LT Std" pitchFamily="18" charset="0"/>
              </a:rPr>
              <a:t>Cl</a:t>
            </a:r>
            <a:r>
              <a:rPr lang="en-US" sz="2400" baseline="30000" dirty="0">
                <a:latin typeface="Times LT Std" pitchFamily="18" charset="0"/>
              </a:rPr>
              <a:t>-</a:t>
            </a:r>
            <a:r>
              <a:rPr lang="en-US" sz="2400" dirty="0">
                <a:latin typeface="Times LT Std" pitchFamily="18" charset="0"/>
              </a:rPr>
              <a:t>, Ca</a:t>
            </a:r>
            <a:r>
              <a:rPr lang="en-US" sz="2400" baseline="30000" dirty="0">
                <a:latin typeface="Times LT Std" pitchFamily="18" charset="0"/>
              </a:rPr>
              <a:t>2+</a:t>
            </a:r>
            <a:r>
              <a:rPr lang="en-US" sz="2400" dirty="0">
                <a:latin typeface="Times LT Std" pitchFamily="18" charset="0"/>
              </a:rPr>
              <a:t>, O</a:t>
            </a:r>
            <a:r>
              <a:rPr lang="en-US" sz="2400" baseline="30000" dirty="0">
                <a:latin typeface="Times LT Std" pitchFamily="18" charset="0"/>
              </a:rPr>
              <a:t>2-</a:t>
            </a:r>
            <a:r>
              <a:rPr lang="en-US" sz="2400" dirty="0">
                <a:latin typeface="Times LT Std" pitchFamily="18" charset="0"/>
              </a:rPr>
              <a:t>, Al</a:t>
            </a:r>
            <a:r>
              <a:rPr lang="en-US" sz="2400" baseline="30000" dirty="0">
                <a:latin typeface="Times LT Std" pitchFamily="18" charset="0"/>
              </a:rPr>
              <a:t>3+</a:t>
            </a:r>
            <a:r>
              <a:rPr lang="en-US" sz="2400" dirty="0">
                <a:latin typeface="Times LT Std" pitchFamily="18" charset="0"/>
              </a:rPr>
              <a:t>, N</a:t>
            </a:r>
            <a:r>
              <a:rPr lang="en-US" sz="2400" baseline="30000" dirty="0">
                <a:latin typeface="Times LT Std" pitchFamily="18" charset="0"/>
              </a:rPr>
              <a:t>3-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495693" y="4740258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LT Std" pitchFamily="18" charset="0"/>
              </a:rPr>
              <a:t>OH</a:t>
            </a:r>
            <a:r>
              <a:rPr lang="en-US" sz="2400" baseline="30000" dirty="0">
                <a:latin typeface="Times LT Std" pitchFamily="18" charset="0"/>
              </a:rPr>
              <a:t>-</a:t>
            </a:r>
            <a:r>
              <a:rPr lang="en-US" sz="2400" dirty="0">
                <a:latin typeface="Times LT Std" pitchFamily="18" charset="0"/>
              </a:rPr>
              <a:t>, CN</a:t>
            </a:r>
            <a:r>
              <a:rPr lang="en-US" sz="2400" baseline="30000" dirty="0">
                <a:latin typeface="Times LT Std" pitchFamily="18" charset="0"/>
              </a:rPr>
              <a:t>-</a:t>
            </a:r>
            <a:r>
              <a:rPr lang="en-US" sz="2400" dirty="0">
                <a:latin typeface="Times LT Std" pitchFamily="18" charset="0"/>
              </a:rPr>
              <a:t>, NH</a:t>
            </a:r>
            <a:r>
              <a:rPr lang="en-US" sz="2400" baseline="-25000" dirty="0">
                <a:latin typeface="Times LT Std" pitchFamily="18" charset="0"/>
              </a:rPr>
              <a:t>4</a:t>
            </a:r>
            <a:r>
              <a:rPr lang="en-US" sz="2400" baseline="30000" dirty="0">
                <a:latin typeface="Times LT Std" pitchFamily="18" charset="0"/>
              </a:rPr>
              <a:t>+</a:t>
            </a:r>
            <a:r>
              <a:rPr lang="en-US" sz="2400" dirty="0">
                <a:latin typeface="Times LT Std" pitchFamily="18" charset="0"/>
              </a:rPr>
              <a:t>, NO</a:t>
            </a:r>
            <a:r>
              <a:rPr lang="en-US" sz="2400" baseline="-25000" dirty="0">
                <a:latin typeface="Times LT Std" pitchFamily="18" charset="0"/>
              </a:rPr>
              <a:t>3</a:t>
            </a:r>
            <a:r>
              <a:rPr lang="en-US" sz="2400" baseline="30000" dirty="0">
                <a:latin typeface="Times LT Std" pitchFamily="18" charset="0"/>
              </a:rPr>
              <a:t>-</a:t>
            </a:r>
            <a:endParaRPr lang="en-US" sz="2400" dirty="0">
              <a:latin typeface="Times LT Std" pitchFamily="18" charset="0"/>
            </a:endParaRPr>
          </a:p>
        </p:txBody>
      </p:sp>
      <p:pic>
        <p:nvPicPr>
          <p:cNvPr id="7" name="Picture 29" descr="j007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68" y="3830621"/>
            <a:ext cx="22098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15768" y="670702"/>
            <a:ext cx="1174304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Iones </a:t>
            </a:r>
            <a:endParaRPr lang="es-ES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363788" y="3124200"/>
            <a:ext cx="442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LT Std" pitchFamily="18" charset="0"/>
              </a:rPr>
              <a:t>13 </a:t>
            </a:r>
            <a:r>
              <a:rPr lang="en-US" sz="2400" dirty="0" err="1">
                <a:latin typeface="Times LT Std" pitchFamily="18" charset="0"/>
              </a:rPr>
              <a:t>protones</a:t>
            </a:r>
            <a:r>
              <a:rPr lang="en-US" sz="2400" dirty="0">
                <a:latin typeface="Times LT Std" pitchFamily="18" charset="0"/>
              </a:rPr>
              <a:t>, 10 (13 – 3) </a:t>
            </a:r>
            <a:r>
              <a:rPr lang="en-US" sz="2400" dirty="0" err="1">
                <a:latin typeface="Times LT Std" pitchFamily="18" charset="0"/>
              </a:rPr>
              <a:t>electrones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381250" y="5334000"/>
            <a:ext cx="444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LT Std" pitchFamily="18" charset="0"/>
              </a:rPr>
              <a:t>34 </a:t>
            </a:r>
            <a:r>
              <a:rPr lang="en-US" sz="2400" dirty="0" err="1">
                <a:latin typeface="Times LT Std" pitchFamily="18" charset="0"/>
              </a:rPr>
              <a:t>protones</a:t>
            </a:r>
            <a:r>
              <a:rPr lang="en-US" sz="2400" dirty="0">
                <a:latin typeface="Times LT Std" pitchFamily="18" charset="0"/>
              </a:rPr>
              <a:t>, 36 (34 + 2) </a:t>
            </a:r>
            <a:r>
              <a:rPr lang="en-US" sz="2400" dirty="0" err="1">
                <a:latin typeface="Times LT Std" pitchFamily="18" charset="0"/>
              </a:rPr>
              <a:t>electrones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56760" y="914400"/>
            <a:ext cx="5084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¿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Comprendes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qué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son los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iones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?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762000" y="2362200"/>
            <a:ext cx="705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¿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Cuántos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protones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y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electrones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hay en               </a:t>
            </a:r>
            <a:r>
              <a:rPr lang="en-US" sz="2400" dirty="0" smtClean="0">
                <a:solidFill>
                  <a:srgbClr val="333399"/>
                </a:solidFill>
                <a:latin typeface="Times LT Std" pitchFamily="18" charset="0"/>
              </a:rPr>
              <a:t>?</a:t>
            </a:r>
            <a:endParaRPr lang="en-US" sz="2400" dirty="0">
              <a:solidFill>
                <a:srgbClr val="333399"/>
              </a:solidFill>
              <a:latin typeface="Times LT Std" pitchFamily="18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187529" y="2276872"/>
            <a:ext cx="1120775" cy="644525"/>
            <a:chOff x="183" y="3501"/>
            <a:chExt cx="706" cy="406"/>
          </a:xfrm>
        </p:grpSpPr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374" y="354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333399"/>
                  </a:solidFill>
                  <a:latin typeface="Times LT Std" pitchFamily="18" charset="0"/>
                </a:rPr>
                <a:t>Al</a:t>
              </a:r>
            </a:p>
          </p:txBody>
        </p: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201" y="3501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rgbClr val="333399"/>
                  </a:solidFill>
                  <a:latin typeface="Times LT Std" pitchFamily="18" charset="0"/>
                </a:rPr>
                <a:t>27</a:t>
              </a: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183" y="3657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333399"/>
                  </a:solidFill>
                  <a:latin typeface="Times LT Std" pitchFamily="18" charset="0"/>
                </a:rPr>
                <a:t>13</a:t>
              </a: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603" y="3504"/>
              <a:ext cx="2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rgbClr val="333399"/>
                  </a:solidFill>
                  <a:latin typeface="Times LT Std" pitchFamily="18" charset="0"/>
                </a:rPr>
                <a:t>3+</a:t>
              </a:r>
            </a:p>
          </p:txBody>
        </p:sp>
      </p:grp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56760" y="4506692"/>
            <a:ext cx="6895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¿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Cuántos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protones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y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electrones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hay </a:t>
            </a:r>
            <a:r>
              <a:rPr lang="en-US" sz="2400" dirty="0" smtClean="0">
                <a:solidFill>
                  <a:srgbClr val="333399"/>
                </a:solidFill>
                <a:latin typeface="Times LT Std" pitchFamily="18" charset="0"/>
              </a:rPr>
              <a:t>en              ?</a:t>
            </a:r>
            <a:endParaRPr lang="en-US" sz="2400" dirty="0">
              <a:solidFill>
                <a:srgbClr val="333399"/>
              </a:solidFill>
              <a:latin typeface="Times LT Std" pitchFamily="18" charset="0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026051" y="4473385"/>
            <a:ext cx="1138237" cy="644525"/>
            <a:chOff x="4214" y="2522"/>
            <a:chExt cx="717" cy="406"/>
          </a:xfrm>
        </p:grpSpPr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4409" y="2566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333399"/>
                  </a:solidFill>
                  <a:latin typeface="Times LT Std" pitchFamily="18" charset="0"/>
                </a:rPr>
                <a:t>Se</a:t>
              </a:r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auto">
            <a:xfrm>
              <a:off x="4214" y="252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333399"/>
                  </a:solidFill>
                  <a:latin typeface="Times LT Std" pitchFamily="18" charset="0"/>
                </a:rPr>
                <a:t>78</a:t>
              </a: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4218" y="267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333399"/>
                  </a:solidFill>
                  <a:latin typeface="Times LT Std" pitchFamily="18" charset="0"/>
                </a:rPr>
                <a:t>34</a:t>
              </a:r>
            </a:p>
          </p:txBody>
        </p:sp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>
              <a:off x="4682" y="2525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rgbClr val="333399"/>
                  </a:solidFill>
                  <a:latin typeface="Times LT Std" pitchFamily="18" charset="0"/>
                </a:rPr>
                <a:t>2-</a:t>
              </a:r>
            </a:p>
          </p:txBody>
        </p:sp>
      </p:grpSp>
      <p:pic>
        <p:nvPicPr>
          <p:cNvPr id="18" name="Picture 24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29767"/>
            <a:ext cx="1146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93" y="4130675"/>
            <a:ext cx="1146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1" descr="02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>
            <a:fillRect/>
          </a:stretch>
        </p:blipFill>
        <p:spPr bwMode="auto">
          <a:xfrm>
            <a:off x="731838" y="1981200"/>
            <a:ext cx="76485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99592" y="1165962"/>
            <a:ext cx="35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Estados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Oxidación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uario\Desktop\democrito-y-el-ato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218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Demócrito </a:t>
            </a:r>
            <a:r>
              <a:rPr lang="es-GT" sz="1600" dirty="0" smtClean="0"/>
              <a:t>(</a:t>
            </a:r>
            <a:r>
              <a:rPr lang="es-GT" sz="1600" dirty="0" err="1" smtClean="0">
                <a:hlinkClick r:id="rId4" tooltip="Abdera (Tracia)"/>
              </a:rPr>
              <a:t>Abdera</a:t>
            </a:r>
            <a:r>
              <a:rPr lang="es-GT" sz="1600" dirty="0"/>
              <a:t>, </a:t>
            </a:r>
            <a:r>
              <a:rPr lang="es-GT" sz="1600" dirty="0" err="1">
                <a:hlinkClick r:id="rId5" tooltip="Tracia"/>
              </a:rPr>
              <a:t>Tracia</a:t>
            </a:r>
            <a:r>
              <a:rPr lang="es-GT" sz="1600" dirty="0" err="1"/>
              <a:t>ca</a:t>
            </a:r>
            <a:r>
              <a:rPr lang="es-GT" sz="1600" dirty="0"/>
              <a:t>. </a:t>
            </a:r>
            <a:r>
              <a:rPr lang="es-GT" sz="1600" dirty="0">
                <a:hlinkClick r:id="rId6" tooltip="460 a. C."/>
              </a:rPr>
              <a:t>460 a. C.</a:t>
            </a:r>
            <a:r>
              <a:rPr lang="es-GT" sz="1600" dirty="0"/>
              <a:t> </a:t>
            </a:r>
            <a:r>
              <a:rPr lang="es-GT" sz="1600" dirty="0" smtClean="0"/>
              <a:t>-</a:t>
            </a:r>
            <a:r>
              <a:rPr lang="es-GT" sz="1600" dirty="0"/>
              <a:t> </a:t>
            </a:r>
            <a:r>
              <a:rPr lang="es-GT" sz="1600" dirty="0">
                <a:hlinkClick r:id="rId7" tooltip="370 a. C."/>
              </a:rPr>
              <a:t>370 a. C.</a:t>
            </a:r>
            <a:r>
              <a:rPr lang="es-GT" sz="1600" dirty="0"/>
              <a:t>)</a:t>
            </a:r>
            <a:r>
              <a:rPr lang="es-GT" sz="1600" dirty="0" smtClean="0"/>
              <a:t> </a:t>
            </a:r>
            <a:endParaRPr lang="es-GT" sz="1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GT" dirty="0" smtClean="0"/>
          </a:p>
          <a:p>
            <a:endParaRPr lang="es-GT" dirty="0"/>
          </a:p>
          <a:p>
            <a:endParaRPr lang="es-GT" dirty="0" smtClean="0"/>
          </a:p>
          <a:p>
            <a:r>
              <a:rPr lang="es-GT" dirty="0" smtClean="0"/>
              <a:t>El átomo (indivisible)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628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380429"/>
            <a:ext cx="500221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7028" y="936587"/>
            <a:ext cx="5859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Tipo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estandar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formulas y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modelos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25800" y="1931166"/>
            <a:ext cx="134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Times LT Std" pitchFamily="18" charset="0"/>
              </a:rPr>
              <a:t>Hidrogeno</a:t>
            </a:r>
            <a:endParaRPr lang="en-US" sz="1800" b="1">
              <a:latin typeface="Times LT Std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8200" y="1931166"/>
            <a:ext cx="69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Times LT Std" pitchFamily="18" charset="0"/>
              </a:rPr>
              <a:t>Agua</a:t>
            </a:r>
            <a:endParaRPr lang="en-US" sz="1800" b="1">
              <a:latin typeface="Times LT Std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67400" y="1931166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Times LT Std" pitchFamily="18" charset="0"/>
              </a:rPr>
              <a:t>Amonio</a:t>
            </a:r>
            <a:endParaRPr lang="en-US" sz="1800" b="1">
              <a:latin typeface="Times LT Std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62800" y="1931166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Times LT Std" pitchFamily="18" charset="0"/>
              </a:rPr>
              <a:t>Metano</a:t>
            </a:r>
            <a:endParaRPr lang="en-US" sz="1800" b="1">
              <a:latin typeface="Times LT Std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2532829"/>
            <a:ext cx="1954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latin typeface="Times LT Std" pitchFamily="18" charset="0"/>
              </a:rPr>
              <a:t>Formula Molecular</a:t>
            </a:r>
            <a:endParaRPr lang="en-US" sz="1800" b="1" dirty="0">
              <a:latin typeface="Times LT Std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3339279"/>
            <a:ext cx="1954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latin typeface="Times LT Std" pitchFamily="18" charset="0"/>
              </a:rPr>
              <a:t>Formula </a:t>
            </a:r>
            <a:r>
              <a:rPr lang="en-US" sz="1800" dirty="0" err="1">
                <a:latin typeface="Times LT Std" pitchFamily="18" charset="0"/>
              </a:rPr>
              <a:t>Estructural</a:t>
            </a:r>
            <a:endParaRPr lang="en-US" sz="1800" b="1" dirty="0">
              <a:latin typeface="Times LT Std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2000" y="4437829"/>
            <a:ext cx="209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 err="1">
                <a:latin typeface="Times LT Std" pitchFamily="18" charset="0"/>
              </a:rPr>
              <a:t>Modelo</a:t>
            </a:r>
            <a:r>
              <a:rPr lang="en-US" sz="1800" dirty="0">
                <a:latin typeface="Times LT Std" pitchFamily="18" charset="0"/>
              </a:rPr>
              <a:t> de bola y </a:t>
            </a:r>
            <a:r>
              <a:rPr lang="en-US" sz="1800" dirty="0" err="1">
                <a:latin typeface="Times LT Std" pitchFamily="18" charset="0"/>
              </a:rPr>
              <a:t>palo</a:t>
            </a:r>
            <a:endParaRPr lang="en-US" sz="1800" b="1" dirty="0">
              <a:latin typeface="Times LT Std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5504629"/>
            <a:ext cx="2093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 err="1">
                <a:latin typeface="Times LT Std" pitchFamily="18" charset="0"/>
              </a:rPr>
              <a:t>Modelo</a:t>
            </a:r>
            <a:r>
              <a:rPr lang="en-US" sz="1800" dirty="0">
                <a:latin typeface="Times LT Std" pitchFamily="18" charset="0"/>
              </a:rPr>
              <a:t> de </a:t>
            </a:r>
            <a:r>
              <a:rPr lang="en-US" sz="1800" dirty="0" err="1">
                <a:latin typeface="Times LT Std" pitchFamily="18" charset="0"/>
              </a:rPr>
              <a:t>espacio</a:t>
            </a:r>
            <a:endParaRPr lang="en-US" sz="1800" b="1" dirty="0"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878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Times LT Std" pitchFamily="18" charset="0"/>
              </a:rPr>
              <a:t>Una fórmula molecular muestra el número exacto de átomos de cada elemento en la menor cantidad posible en la substancia.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2346325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latin typeface="Times LT Std" pitchFamily="18" charset="0"/>
              </a:rPr>
              <a:t>La fórmula empírica muestra la forma más simple en la cual los elementos pueden unirse.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94388" y="3703638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LT Std" pitchFamily="18" charset="0"/>
              </a:rPr>
              <a:t>H</a:t>
            </a:r>
            <a:r>
              <a:rPr lang="en-US" sz="2400" baseline="-25000" dirty="0">
                <a:latin typeface="Times LT Std" pitchFamily="18" charset="0"/>
              </a:rPr>
              <a:t>2</a:t>
            </a:r>
            <a:r>
              <a:rPr lang="en-US" sz="2400" dirty="0">
                <a:latin typeface="Times LT Std" pitchFamily="18" charset="0"/>
              </a:rPr>
              <a:t>O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447925" y="3124200"/>
            <a:ext cx="4486275" cy="1038225"/>
            <a:chOff x="1296" y="2064"/>
            <a:chExt cx="2826" cy="654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615" y="2430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 dirty="0">
                  <a:latin typeface="Times LT Std" pitchFamily="18" charset="0"/>
                </a:rPr>
                <a:t>H</a:t>
              </a:r>
              <a:r>
                <a:rPr lang="en-US" sz="2400" baseline="-25000" dirty="0">
                  <a:latin typeface="Times LT Std" pitchFamily="18" charset="0"/>
                </a:rPr>
                <a:t>2</a:t>
              </a:r>
              <a:r>
                <a:rPr lang="en-US" sz="2400" dirty="0">
                  <a:latin typeface="Times LT Std" pitchFamily="18" charset="0"/>
                </a:rPr>
                <a:t>O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296" y="2064"/>
              <a:ext cx="9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 b="1" i="1">
                  <a:latin typeface="Times LT Std" pitchFamily="18" charset="0"/>
                </a:rPr>
                <a:t>Molecular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39" y="2064"/>
              <a:ext cx="8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 b="1" i="1">
                  <a:latin typeface="Times LT Std" pitchFamily="18" charset="0"/>
                </a:rPr>
                <a:t>Empírica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36825" y="43307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LT Std" pitchFamily="18" charset="0"/>
              </a:rPr>
              <a:t>C</a:t>
            </a:r>
            <a:r>
              <a:rPr lang="en-US" sz="2400" baseline="-25000" dirty="0">
                <a:latin typeface="Times LT Std" pitchFamily="18" charset="0"/>
              </a:rPr>
              <a:t>6</a:t>
            </a:r>
            <a:r>
              <a:rPr lang="en-US" sz="2400" dirty="0">
                <a:latin typeface="Times LT Std" pitchFamily="18" charset="0"/>
              </a:rPr>
              <a:t>H</a:t>
            </a:r>
            <a:r>
              <a:rPr lang="en-US" sz="2400" baseline="-25000" dirty="0">
                <a:latin typeface="Times LT Std" pitchFamily="18" charset="0"/>
              </a:rPr>
              <a:t>12</a:t>
            </a:r>
            <a:r>
              <a:rPr lang="en-US" sz="2400" dirty="0">
                <a:latin typeface="Times LT Std" pitchFamily="18" charset="0"/>
              </a:rPr>
              <a:t>O</a:t>
            </a:r>
            <a:r>
              <a:rPr lang="en-US" sz="2400" baseline="-25000" dirty="0">
                <a:latin typeface="Times LT Std" pitchFamily="18" charset="0"/>
              </a:rPr>
              <a:t>6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65800" y="432911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LT Std" pitchFamily="18" charset="0"/>
              </a:rPr>
              <a:t>CH</a:t>
            </a:r>
            <a:r>
              <a:rPr lang="en-US" sz="2400" baseline="-25000" dirty="0">
                <a:latin typeface="Times LT Std" pitchFamily="18" charset="0"/>
              </a:rPr>
              <a:t>2</a:t>
            </a:r>
            <a:r>
              <a:rPr lang="en-US" sz="2400" dirty="0">
                <a:latin typeface="Times LT Std" pitchFamily="18" charset="0"/>
              </a:rPr>
              <a:t>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97200" y="50641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LT Std" pitchFamily="18" charset="0"/>
              </a:rPr>
              <a:t>O</a:t>
            </a:r>
            <a:r>
              <a:rPr lang="en-US" sz="2400" baseline="-25000">
                <a:latin typeface="Times LT Std" pitchFamily="18" charset="0"/>
              </a:rPr>
              <a:t>3</a:t>
            </a:r>
            <a:endParaRPr lang="en-US" sz="2400">
              <a:latin typeface="Times LT Std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89650" y="50641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LT Std" pitchFamily="18" charset="0"/>
              </a:rPr>
              <a:t>O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09875" y="56515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LT Std" pitchFamily="18" charset="0"/>
              </a:rPr>
              <a:t>N</a:t>
            </a:r>
            <a:r>
              <a:rPr lang="en-US" sz="2400" baseline="-25000">
                <a:latin typeface="Times LT Std" pitchFamily="18" charset="0"/>
              </a:rPr>
              <a:t>2</a:t>
            </a:r>
            <a:r>
              <a:rPr lang="en-US" sz="2400">
                <a:latin typeface="Times LT Std" pitchFamily="18" charset="0"/>
              </a:rPr>
              <a:t>H</a:t>
            </a:r>
            <a:r>
              <a:rPr lang="en-US" sz="2400" baseline="-25000">
                <a:latin typeface="Times LT Std" pitchFamily="18" charset="0"/>
              </a:rPr>
              <a:t>4</a:t>
            </a:r>
            <a:endParaRPr lang="en-US" sz="2400">
              <a:latin typeface="Times LT Std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902325" y="565150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LT Std" pitchFamily="18" charset="0"/>
              </a:rPr>
              <a:t>NH</a:t>
            </a:r>
            <a:r>
              <a:rPr lang="en-US" sz="2400" baseline="-25000" dirty="0">
                <a:latin typeface="Times LT Std" pitchFamily="18" charset="0"/>
              </a:rPr>
              <a:t>2</a:t>
            </a:r>
            <a:endParaRPr lang="en-US" sz="2400" dirty="0">
              <a:latin typeface="Times LT Std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22126" y="762531"/>
            <a:ext cx="6207274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Formula molecular y </a:t>
            </a:r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Formula empírica</a:t>
            </a:r>
            <a:endParaRPr lang="es-ES" sz="2000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1219731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Teoría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y la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estructura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electrónica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los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átomos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Bohr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pic>
        <p:nvPicPr>
          <p:cNvPr id="4" name="Picture 4" descr="cha56011_cia07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9248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3010" y="545882"/>
            <a:ext cx="4865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Propiedades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las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ondas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7712" y="4144962"/>
            <a:ext cx="764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i="1" dirty="0" err="1">
                <a:latin typeface="Times LT Std" pitchFamily="18" charset="0"/>
              </a:rPr>
              <a:t>Longitud</a:t>
            </a:r>
            <a:r>
              <a:rPr lang="en-US" sz="2000" b="1" i="1" dirty="0">
                <a:latin typeface="Times LT Std" pitchFamily="18" charset="0"/>
              </a:rPr>
              <a:t> de </a:t>
            </a:r>
            <a:r>
              <a:rPr lang="en-US" sz="2000" b="1" i="1" dirty="0" err="1">
                <a:latin typeface="Times LT Std" pitchFamily="18" charset="0"/>
              </a:rPr>
              <a:t>onda</a:t>
            </a:r>
            <a:r>
              <a:rPr lang="en-US" sz="2000" dirty="0">
                <a:latin typeface="Times LT Std" pitchFamily="18" charset="0"/>
              </a:rPr>
              <a:t> (l) </a:t>
            </a:r>
            <a:r>
              <a:rPr lang="en-US" sz="2000" dirty="0" err="1">
                <a:latin typeface="Times LT Std" pitchFamily="18" charset="0"/>
              </a:rPr>
              <a:t>es</a:t>
            </a:r>
            <a:r>
              <a:rPr lang="en-US" sz="2000" dirty="0">
                <a:latin typeface="Times LT Std" pitchFamily="18" charset="0"/>
              </a:rPr>
              <a:t> la </a:t>
            </a:r>
            <a:r>
              <a:rPr lang="en-US" sz="2000" dirty="0" err="1">
                <a:latin typeface="Times LT Std" pitchFamily="18" charset="0"/>
              </a:rPr>
              <a:t>distancia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que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existe</a:t>
            </a:r>
            <a:r>
              <a:rPr lang="en-US" sz="2000" dirty="0">
                <a:latin typeface="Times LT Std" pitchFamily="18" charset="0"/>
              </a:rPr>
              <a:t> entre dos </a:t>
            </a:r>
            <a:r>
              <a:rPr lang="en-US" sz="2000" dirty="0" err="1">
                <a:latin typeface="Times LT Std" pitchFamily="18" charset="0"/>
              </a:rPr>
              <a:t>puntos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idénticos</a:t>
            </a:r>
            <a:r>
              <a:rPr lang="en-US" sz="2000" dirty="0">
                <a:latin typeface="Times LT Std" pitchFamily="18" charset="0"/>
              </a:rPr>
              <a:t> en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serie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ondas</a:t>
            </a:r>
            <a:r>
              <a:rPr lang="en-US" sz="2000" dirty="0">
                <a:latin typeface="Times LT Std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47712" y="5059362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i="1" dirty="0" err="1">
                <a:latin typeface="Times LT Std" pitchFamily="18" charset="0"/>
              </a:rPr>
              <a:t>Amplitud</a:t>
            </a:r>
            <a:r>
              <a:rPr lang="en-US" sz="2000" b="1" i="1" dirty="0">
                <a:latin typeface="Times LT Std" pitchFamily="18" charset="0"/>
              </a:rPr>
              <a:t>: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Distancia</a:t>
            </a:r>
            <a:r>
              <a:rPr lang="en-US" sz="2000" dirty="0">
                <a:latin typeface="Times LT Std" pitchFamily="18" charset="0"/>
              </a:rPr>
              <a:t> vertical </a:t>
            </a:r>
            <a:r>
              <a:rPr lang="en-US" sz="2000" dirty="0" err="1">
                <a:latin typeface="Times LT Std" pitchFamily="18" charset="0"/>
              </a:rPr>
              <a:t>desde</a:t>
            </a:r>
            <a:r>
              <a:rPr lang="en-US" sz="2000" dirty="0">
                <a:latin typeface="Times LT Std" pitchFamily="18" charset="0"/>
              </a:rPr>
              <a:t> el </a:t>
            </a:r>
            <a:r>
              <a:rPr lang="en-US" sz="2000" dirty="0" err="1">
                <a:latin typeface="Times LT Std" pitchFamily="18" charset="0"/>
              </a:rPr>
              <a:t>punto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medio</a:t>
            </a:r>
            <a:r>
              <a:rPr lang="en-US" sz="2000" dirty="0">
                <a:latin typeface="Times LT Std" pitchFamily="18" charset="0"/>
              </a:rPr>
              <a:t> de la </a:t>
            </a:r>
            <a:r>
              <a:rPr lang="en-US" sz="2000" dirty="0" err="1">
                <a:latin typeface="Times LT Std" pitchFamily="18" charset="0"/>
              </a:rPr>
              <a:t>curva</a:t>
            </a:r>
            <a:r>
              <a:rPr lang="en-US" sz="2000" dirty="0">
                <a:latin typeface="Times LT Std" pitchFamily="18" charset="0"/>
              </a:rPr>
              <a:t> hasta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cresta</a:t>
            </a:r>
            <a:r>
              <a:rPr lang="en-US" sz="2000" dirty="0">
                <a:latin typeface="Times LT Std" pitchFamily="18" charset="0"/>
              </a:rPr>
              <a:t> (</a:t>
            </a:r>
            <a:r>
              <a:rPr lang="en-US" sz="2000" dirty="0" err="1">
                <a:latin typeface="Times LT Std" pitchFamily="18" charset="0"/>
              </a:rPr>
              <a:t>punto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máximo</a:t>
            </a:r>
            <a:r>
              <a:rPr lang="en-US" sz="2000" dirty="0">
                <a:latin typeface="Times LT Std" pitchFamily="18" charset="0"/>
              </a:rPr>
              <a:t>) o un </a:t>
            </a:r>
            <a:r>
              <a:rPr lang="en-US" sz="2000" dirty="0" err="1">
                <a:latin typeface="Times LT Std" pitchFamily="18" charset="0"/>
              </a:rPr>
              <a:t>valle</a:t>
            </a:r>
            <a:r>
              <a:rPr lang="en-US" sz="2000" dirty="0">
                <a:latin typeface="Times LT Std" pitchFamily="18" charset="0"/>
              </a:rPr>
              <a:t> (</a:t>
            </a:r>
            <a:r>
              <a:rPr lang="en-US" sz="2000" dirty="0" err="1">
                <a:latin typeface="Times LT Std" pitchFamily="18" charset="0"/>
              </a:rPr>
              <a:t>punto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mínimo</a:t>
            </a:r>
            <a:r>
              <a:rPr lang="en-US" sz="2000" dirty="0">
                <a:latin typeface="Times LT Std" pitchFamily="18" charset="0"/>
              </a:rPr>
              <a:t>).</a:t>
            </a:r>
            <a:endParaRPr lang="en-US" sz="2000" b="1" i="1" dirty="0">
              <a:latin typeface="Times LT Std" pitchFamily="18" charset="0"/>
            </a:endParaRPr>
          </a:p>
        </p:txBody>
      </p:sp>
      <p:pic>
        <p:nvPicPr>
          <p:cNvPr id="6" name="Picture 16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2656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8575"/>
            <a:ext cx="25415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219200" y="1600200"/>
            <a:ext cx="1462088" cy="3825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O" b="1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72000" y="2133600"/>
            <a:ext cx="731838" cy="3619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O" b="1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19600" y="1371600"/>
            <a:ext cx="1458913" cy="425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O" b="1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189038" y="1662113"/>
            <a:ext cx="190500" cy="5699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O" b="1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58000" y="1676400"/>
            <a:ext cx="182563" cy="487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O" b="1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58000" y="2411413"/>
            <a:ext cx="242888" cy="4841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O" b="1"/>
          </a:p>
        </p:txBody>
      </p:sp>
    </p:spTree>
    <p:extLst>
      <p:ext uri="{BB962C8B-B14F-4D97-AF65-F5344CB8AC3E}">
        <p14:creationId xmlns:p14="http://schemas.microsoft.com/office/powerpoint/2010/main" val="9755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54102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4675" y="596150"/>
            <a:ext cx="77124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Maxwell (1873),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estableció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que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luz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está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formada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por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ondas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electromagnéticas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1838" y="5211763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i="1" dirty="0" err="1">
                <a:latin typeface="Times LT Std" pitchFamily="18" charset="0"/>
              </a:rPr>
              <a:t>Radiación</a:t>
            </a:r>
            <a:r>
              <a:rPr lang="en-US" sz="2000" b="1" i="1" dirty="0">
                <a:latin typeface="Times LT Std" pitchFamily="18" charset="0"/>
              </a:rPr>
              <a:t> </a:t>
            </a:r>
            <a:r>
              <a:rPr lang="en-US" sz="2000" b="1" i="1" dirty="0" err="1">
                <a:latin typeface="Times LT Std" pitchFamily="18" charset="0"/>
              </a:rPr>
              <a:t>electromagnética</a:t>
            </a:r>
            <a:r>
              <a:rPr lang="en-US" sz="2000" b="1" i="1" dirty="0">
                <a:latin typeface="Times LT Std" pitchFamily="18" charset="0"/>
              </a:rPr>
              <a:t>: </a:t>
            </a:r>
            <a:r>
              <a:rPr lang="en-US" sz="2000" dirty="0" err="1">
                <a:latin typeface="Times LT Std" pitchFamily="18" charset="0"/>
              </a:rPr>
              <a:t>Emisión</a:t>
            </a:r>
            <a:r>
              <a:rPr lang="en-US" sz="2000" dirty="0">
                <a:latin typeface="Times LT Std" pitchFamily="18" charset="0"/>
              </a:rPr>
              <a:t> y </a:t>
            </a:r>
            <a:r>
              <a:rPr lang="en-US" sz="2000" dirty="0" err="1">
                <a:latin typeface="Times LT Std" pitchFamily="18" charset="0"/>
              </a:rPr>
              <a:t>transmisión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por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medio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ondas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electromagnéticas</a:t>
            </a:r>
            <a:r>
              <a:rPr lang="en-US" sz="2000" dirty="0">
                <a:latin typeface="Times LT Std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33575" y="5927725"/>
            <a:ext cx="527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Velocidad</a:t>
            </a:r>
            <a:r>
              <a:rPr lang="en-US" sz="2000" dirty="0">
                <a:latin typeface="Times LT Std" pitchFamily="18" charset="0"/>
              </a:rPr>
              <a:t> de la </a:t>
            </a:r>
            <a:r>
              <a:rPr lang="en-US" sz="2000" dirty="0" err="1">
                <a:latin typeface="Times LT Std" pitchFamily="18" charset="0"/>
              </a:rPr>
              <a:t>luz</a:t>
            </a:r>
            <a:r>
              <a:rPr lang="en-US" sz="2000" dirty="0">
                <a:latin typeface="Times LT Std" pitchFamily="18" charset="0"/>
              </a:rPr>
              <a:t> (en el </a:t>
            </a:r>
            <a:r>
              <a:rPr lang="en-US" sz="2000" dirty="0" err="1">
                <a:latin typeface="Times LT Std" pitchFamily="18" charset="0"/>
              </a:rPr>
              <a:t>vacío</a:t>
            </a:r>
            <a:r>
              <a:rPr lang="en-US" sz="2000" dirty="0">
                <a:latin typeface="Times LT Std" pitchFamily="18" charset="0"/>
              </a:rPr>
              <a:t>) = 3.00 x 10</a:t>
            </a:r>
            <a:r>
              <a:rPr lang="en-US" sz="2000" baseline="30000" dirty="0">
                <a:latin typeface="Times LT Std" pitchFamily="18" charset="0"/>
              </a:rPr>
              <a:t>8</a:t>
            </a:r>
            <a:r>
              <a:rPr lang="en-US" sz="2000" dirty="0">
                <a:latin typeface="Times LT Std" pitchFamily="18" charset="0"/>
              </a:rPr>
              <a:t> m/s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99213" y="3810000"/>
            <a:ext cx="1981200" cy="919163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Toda </a:t>
            </a:r>
            <a:r>
              <a:rPr lang="en-US" sz="1800" dirty="0" err="1">
                <a:latin typeface="Times LT Std" pitchFamily="18" charset="0"/>
              </a:rPr>
              <a:t>radiación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electromagnética</a:t>
            </a:r>
            <a:endParaRPr lang="en-US" sz="1800" dirty="0">
              <a:latin typeface="Times LT Std" pitchFamily="18" charset="0"/>
            </a:endParaRPr>
          </a:p>
          <a:p>
            <a:r>
              <a:rPr lang="es-GT" sz="1800" dirty="0" smtClean="0">
                <a:latin typeface="Times New Roman"/>
                <a:cs typeface="Times New Roman"/>
              </a:rPr>
              <a:t> </a:t>
            </a:r>
            <a:r>
              <a:rPr lang="el-GR" sz="1800" dirty="0" smtClean="0">
                <a:latin typeface="Times New Roman"/>
                <a:cs typeface="Times New Roman"/>
              </a:rPr>
              <a:t>λ</a:t>
            </a:r>
            <a:r>
              <a:rPr lang="es-GT" sz="1800" dirty="0" smtClean="0">
                <a:latin typeface="Times New Roman"/>
                <a:cs typeface="Times New Roman"/>
              </a:rPr>
              <a:t> x </a:t>
            </a:r>
            <a:r>
              <a:rPr lang="el-GR" sz="1800" dirty="0" smtClean="0">
                <a:latin typeface="Times New Roman"/>
                <a:cs typeface="Times New Roman"/>
              </a:rPr>
              <a:t>υ</a:t>
            </a:r>
            <a:r>
              <a:rPr lang="en-US" sz="1800" dirty="0" smtClean="0">
                <a:latin typeface="Times LT Std" pitchFamily="18" charset="0"/>
              </a:rPr>
              <a:t> </a:t>
            </a:r>
            <a:r>
              <a:rPr lang="en-US" sz="1800" dirty="0">
                <a:latin typeface="Times LT Std" pitchFamily="18" charset="0"/>
              </a:rPr>
              <a:t>= </a:t>
            </a:r>
            <a:r>
              <a:rPr lang="en-US" sz="1800" i="1" dirty="0">
                <a:latin typeface="Times LT Std" pitchFamily="18" charset="0"/>
              </a:rPr>
              <a:t>c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7000" y="1676400"/>
            <a:ext cx="2605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LT Std" pitchFamily="18" charset="0"/>
              </a:rPr>
              <a:t>Componente del campo Eléctrico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1838" y="4648200"/>
            <a:ext cx="268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LT Std" pitchFamily="18" charset="0"/>
              </a:rPr>
              <a:t>Componente del campo Magnético</a:t>
            </a:r>
          </a:p>
        </p:txBody>
      </p:sp>
    </p:spTree>
    <p:extLst>
      <p:ext uri="{BB962C8B-B14F-4D97-AF65-F5344CB8AC3E}">
        <p14:creationId xmlns:p14="http://schemas.microsoft.com/office/powerpoint/2010/main" val="40775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1524000"/>
            <a:ext cx="7696200" cy="4583113"/>
            <a:chOff x="144" y="192"/>
            <a:chExt cx="5424" cy="3273"/>
          </a:xfrm>
        </p:grpSpPr>
        <p:pic>
          <p:nvPicPr>
            <p:cNvPr id="4" name="Picture 7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5424" cy="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1776" y="1344"/>
              <a:ext cx="816" cy="1488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688" y="1344"/>
              <a:ext cx="1872" cy="1488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907754"/>
            <a:ext cx="700350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Diversos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tipos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radiación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electromagnética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552" y="5317177"/>
            <a:ext cx="1872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latin typeface="Symbol" pitchFamily="18" charset="2"/>
              </a:rPr>
              <a:t>l</a:t>
            </a:r>
            <a:r>
              <a:rPr lang="en-US" sz="3200" dirty="0">
                <a:latin typeface="Times LT Std" pitchFamily="18" charset="0"/>
              </a:rPr>
              <a:t> x </a:t>
            </a:r>
            <a:r>
              <a:rPr lang="en-US" sz="3200" dirty="0">
                <a:latin typeface="Symbol" pitchFamily="18" charset="2"/>
              </a:rPr>
              <a:t>n</a:t>
            </a:r>
            <a:r>
              <a:rPr lang="en-US" sz="3200" dirty="0">
                <a:latin typeface="Times LT Std" pitchFamily="18" charset="0"/>
              </a:rPr>
              <a:t> = c</a:t>
            </a:r>
          </a:p>
        </p:txBody>
      </p:sp>
    </p:spTree>
    <p:extLst>
      <p:ext uri="{BB962C8B-B14F-4D97-AF65-F5344CB8AC3E}">
        <p14:creationId xmlns:p14="http://schemas.microsoft.com/office/powerpoint/2010/main" val="23253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0200" y="2255838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>
                <a:latin typeface="Times LT Std" pitchFamily="18" charset="0"/>
              </a:rPr>
              <a:t> x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>
                <a:latin typeface="Times LT Std" pitchFamily="18" charset="0"/>
              </a:rPr>
              <a:t> = 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9250" y="2698750"/>
            <a:ext cx="908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Times LT Std" pitchFamily="18" charset="0"/>
              </a:rPr>
              <a:t> = c/</a:t>
            </a:r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3108325"/>
            <a:ext cx="3586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Times LT Std" pitchFamily="18" charset="0"/>
              </a:rPr>
              <a:t> = 3.00 x 10</a:t>
            </a:r>
            <a:r>
              <a:rPr lang="en-US" sz="2000" baseline="30000">
                <a:latin typeface="Times LT Std" pitchFamily="18" charset="0"/>
              </a:rPr>
              <a:t>8</a:t>
            </a:r>
            <a:r>
              <a:rPr lang="en-US" sz="2000">
                <a:latin typeface="Times LT Std" pitchFamily="18" charset="0"/>
              </a:rPr>
              <a:t> m/s </a:t>
            </a:r>
            <a:r>
              <a:rPr lang="en-US" sz="2000" b="1">
                <a:latin typeface="Times LT Std" pitchFamily="18" charset="0"/>
              </a:rPr>
              <a:t>/</a:t>
            </a:r>
            <a:r>
              <a:rPr lang="en-US" sz="2000">
                <a:latin typeface="Times LT Std" pitchFamily="18" charset="0"/>
              </a:rPr>
              <a:t> 6.0 x 10</a:t>
            </a:r>
            <a:r>
              <a:rPr lang="en-US" sz="2000" baseline="30000">
                <a:latin typeface="Times LT Std" pitchFamily="18" charset="0"/>
              </a:rPr>
              <a:t>4</a:t>
            </a:r>
            <a:r>
              <a:rPr lang="en-US" sz="2000">
                <a:latin typeface="Times LT Std" pitchFamily="18" charset="0"/>
              </a:rPr>
              <a:t> Hz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0200" y="3581400"/>
            <a:ext cx="176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l </a:t>
            </a:r>
            <a:r>
              <a:rPr lang="en-US" sz="2000">
                <a:latin typeface="Times LT Std" pitchFamily="18" charset="0"/>
              </a:rPr>
              <a:t>= 5.0 x 10</a:t>
            </a:r>
            <a:r>
              <a:rPr lang="en-US" sz="2000" baseline="30000">
                <a:latin typeface="Times LT Std" pitchFamily="18" charset="0"/>
              </a:rPr>
              <a:t>3</a:t>
            </a:r>
            <a:r>
              <a:rPr lang="en-US" sz="2000">
                <a:latin typeface="Times LT Std" pitchFamily="18" charset="0"/>
              </a:rPr>
              <a:t> m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0" y="5697538"/>
            <a:ext cx="1281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Times LT Std" pitchFamily="18" charset="0"/>
              </a:rPr>
              <a:t>  </a:t>
            </a:r>
            <a:r>
              <a:rPr lang="en-US" sz="1400" dirty="0" err="1">
                <a:latin typeface="Times LT Std" pitchFamily="18" charset="0"/>
              </a:rPr>
              <a:t>Onda</a:t>
            </a:r>
            <a:r>
              <a:rPr lang="en-US" sz="1400" dirty="0">
                <a:latin typeface="Times LT Std" pitchFamily="18" charset="0"/>
              </a:rPr>
              <a:t> de radio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5011738"/>
          <a:ext cx="16764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4" imgW="4596143" imgH="2764325" progId="MS_ClipArt_Gallery.2">
                  <p:embed/>
                </p:oleObj>
              </mc:Choice>
              <mc:Fallback>
                <p:oleObj name="Clip" r:id="rId4" imgW="4596143" imgH="276432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11738"/>
                        <a:ext cx="16764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7544" y="598662"/>
            <a:ext cx="64321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Un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fotón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tiene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una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frecuencia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6.0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x 10</a:t>
            </a:r>
            <a:r>
              <a:rPr lang="en-US" sz="2000" b="1" baseline="30000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4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Hz.Determine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longitud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de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onda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del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fotón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¿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Se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encuentra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esta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frecuencia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dentro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la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región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visible?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00200" y="4022725"/>
            <a:ext cx="197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Times LT Std" pitchFamily="18" charset="0"/>
              </a:rPr>
              <a:t> = 5.0 x 10</a:t>
            </a:r>
            <a:r>
              <a:rPr lang="en-US" sz="2000" baseline="30000">
                <a:latin typeface="Times LT Std" pitchFamily="18" charset="0"/>
              </a:rPr>
              <a:t>12</a:t>
            </a:r>
            <a:r>
              <a:rPr lang="en-US" sz="2000">
                <a:latin typeface="Times LT Std" pitchFamily="18" charset="0"/>
              </a:rPr>
              <a:t> nm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718175" y="1905000"/>
            <a:ext cx="2662238" cy="4114800"/>
            <a:chOff x="3881" y="1008"/>
            <a:chExt cx="1783" cy="2756"/>
          </a:xfrm>
        </p:grpSpPr>
        <p:pic>
          <p:nvPicPr>
            <p:cNvPr id="12" name="Picture 13" descr="cha56011_0704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6" b="34993"/>
            <a:stretch>
              <a:fillRect/>
            </a:stretch>
          </p:blipFill>
          <p:spPr bwMode="auto">
            <a:xfrm>
              <a:off x="4036" y="1008"/>
              <a:ext cx="1628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02" y="1144"/>
              <a:ext cx="16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b="1">
                  <a:latin typeface="Times LT Std" pitchFamily="18" charset="0"/>
                </a:rPr>
                <a:t>l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881" y="1696"/>
              <a:ext cx="20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b="1">
                  <a:latin typeface="Times LT Std" pitchFamily="18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6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610385"/>
            <a:ext cx="68580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Misterio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#1, “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Problema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del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cuerpo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oscuro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”</a:t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</a:b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Resuelto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por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Planck en el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año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1900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La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y la </a:t>
            </a:r>
            <a:r>
              <a:rPr lang="en-US" sz="2000" dirty="0" err="1">
                <a:latin typeface="Times LT Std" pitchFamily="18" charset="0"/>
              </a:rPr>
              <a:t>luz</a:t>
            </a:r>
            <a:r>
              <a:rPr lang="en-US" sz="2000" dirty="0">
                <a:latin typeface="Times LT Std" pitchFamily="18" charset="0"/>
              </a:rPr>
              <a:t> son </a:t>
            </a:r>
            <a:r>
              <a:rPr lang="en-US" sz="2000" dirty="0" err="1">
                <a:latin typeface="Times LT Std" pitchFamily="18" charset="0"/>
              </a:rPr>
              <a:t>emitidas</a:t>
            </a:r>
            <a:r>
              <a:rPr lang="en-US" sz="2000" dirty="0">
                <a:latin typeface="Times LT Std" pitchFamily="18" charset="0"/>
              </a:rPr>
              <a:t> o </a:t>
            </a:r>
            <a:r>
              <a:rPr lang="en-US" sz="2000" dirty="0" err="1">
                <a:latin typeface="Times LT Std" pitchFamily="18" charset="0"/>
              </a:rPr>
              <a:t>absorbidas</a:t>
            </a:r>
            <a:r>
              <a:rPr lang="en-US" sz="2000" dirty="0">
                <a:latin typeface="Times LT Std" pitchFamily="18" charset="0"/>
              </a:rPr>
              <a:t> en </a:t>
            </a:r>
            <a:r>
              <a:rPr lang="en-US" sz="2000" dirty="0" err="1">
                <a:latin typeface="Times LT Std" pitchFamily="18" charset="0"/>
              </a:rPr>
              <a:t>múltiples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unidades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llamadas</a:t>
            </a:r>
            <a:r>
              <a:rPr lang="en-US" sz="2000" dirty="0">
                <a:latin typeface="Times LT Std" pitchFamily="18" charset="0"/>
              </a:rPr>
              <a:t> “quantum”.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57800" y="4038600"/>
            <a:ext cx="2276475" cy="919163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E = h x </a:t>
            </a:r>
            <a:r>
              <a:rPr lang="en-US" sz="1800">
                <a:latin typeface="Symbol" pitchFamily="18" charset="2"/>
              </a:rPr>
              <a:t>n</a:t>
            </a:r>
          </a:p>
          <a:p>
            <a:pPr algn="l"/>
            <a:r>
              <a:rPr lang="en-US" sz="1800">
                <a:latin typeface="Times LT Std" pitchFamily="18" charset="0"/>
              </a:rPr>
              <a:t>Constante de Plank (h)</a:t>
            </a:r>
          </a:p>
          <a:p>
            <a:pPr algn="l"/>
            <a:r>
              <a:rPr lang="en-US" sz="1800">
                <a:latin typeface="Times LT Std" pitchFamily="18" charset="0"/>
              </a:rPr>
              <a:t>h = 6.63 x 10</a:t>
            </a:r>
            <a:r>
              <a:rPr lang="en-US" sz="1800" baseline="30000">
                <a:latin typeface="Times LT Std" pitchFamily="18" charset="0"/>
              </a:rPr>
              <a:t>-34</a:t>
            </a:r>
            <a:r>
              <a:rPr lang="en-US" sz="1800">
                <a:latin typeface="Times LT Std" pitchFamily="18" charset="0"/>
              </a:rPr>
              <a:t> J</a:t>
            </a:r>
            <a:r>
              <a:rPr lang="en-US" sz="1800">
                <a:latin typeface="Times LT Std" pitchFamily="18" charset="0"/>
                <a:cs typeface="Arial" charset="0"/>
              </a:rPr>
              <a:t>•</a:t>
            </a:r>
            <a:r>
              <a:rPr lang="en-US" sz="1800">
                <a:latin typeface="Times LT Std" pitchFamily="18" charset="0"/>
              </a:rPr>
              <a:t>s</a:t>
            </a:r>
          </a:p>
        </p:txBody>
      </p:sp>
      <p:pic>
        <p:nvPicPr>
          <p:cNvPr id="6" name="Picture 7" descr="Bomb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260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1838" y="2133600"/>
            <a:ext cx="2992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La </a:t>
            </a:r>
            <a:r>
              <a:rPr lang="en-US" sz="2000" dirty="0" err="1">
                <a:latin typeface="Times LT Std" pitchFamily="18" charset="0"/>
              </a:rPr>
              <a:t>luz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tiene</a:t>
            </a:r>
            <a:r>
              <a:rPr lang="en-US" sz="2000" dirty="0">
                <a:latin typeface="Times LT Std" pitchFamily="18" charset="0"/>
              </a:rPr>
              <a:t>:</a:t>
            </a:r>
          </a:p>
          <a:p>
            <a:pPr algn="l">
              <a:buFontTx/>
              <a:buAutoNum type="arabicPeriod"/>
            </a:pPr>
            <a:r>
              <a:rPr lang="en-US" sz="2000" dirty="0" err="1">
                <a:latin typeface="Times LT Std" pitchFamily="18" charset="0"/>
              </a:rPr>
              <a:t>Naturaleza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onda</a:t>
            </a:r>
            <a:endParaRPr lang="en-US" sz="2000" dirty="0">
              <a:latin typeface="Times LT Std" pitchFamily="18" charset="0"/>
            </a:endParaRPr>
          </a:p>
          <a:p>
            <a:pPr algn="l">
              <a:buFontTx/>
              <a:buAutoNum type="arabicPeriod"/>
            </a:pPr>
            <a:r>
              <a:rPr lang="en-US" sz="2000" dirty="0" err="1">
                <a:latin typeface="Times LT Std" pitchFamily="18" charset="0"/>
              </a:rPr>
              <a:t>Naturaleza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partícula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4888" y="54303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Misterio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#2, “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Efecto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fotoeléctrico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”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</a:b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Resuelto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por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Einstein en 1905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1838" y="3886200"/>
            <a:ext cx="366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Un</a:t>
            </a:r>
            <a:r>
              <a:rPr lang="en-US" sz="2000" b="1" i="1" dirty="0">
                <a:latin typeface="Times LT Std" pitchFamily="18" charset="0"/>
              </a:rPr>
              <a:t> </a:t>
            </a:r>
            <a:r>
              <a:rPr lang="en-US" sz="2000" b="1" i="1" dirty="0" err="1">
                <a:latin typeface="Times LT Std" pitchFamily="18" charset="0"/>
              </a:rPr>
              <a:t>fotón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“</a:t>
            </a:r>
            <a:r>
              <a:rPr lang="en-US" sz="2000" dirty="0" err="1">
                <a:latin typeface="Times LT Std" pitchFamily="18" charset="0"/>
              </a:rPr>
              <a:t>partícula</a:t>
            </a:r>
            <a:r>
              <a:rPr lang="en-US" sz="2000" dirty="0">
                <a:latin typeface="Times LT Std" pitchFamily="18" charset="0"/>
              </a:rPr>
              <a:t>” de </a:t>
            </a:r>
            <a:r>
              <a:rPr lang="en-US" sz="2000" dirty="0" err="1">
                <a:latin typeface="Times LT Std" pitchFamily="18" charset="0"/>
              </a:rPr>
              <a:t>luz</a:t>
            </a:r>
            <a:endParaRPr lang="en-US" sz="2000" dirty="0">
              <a:latin typeface="Times LT Std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019800" y="1676400"/>
            <a:ext cx="2089150" cy="4572000"/>
            <a:chOff x="3714" y="864"/>
            <a:chExt cx="1470" cy="3216"/>
          </a:xfrm>
        </p:grpSpPr>
        <p:pic>
          <p:nvPicPr>
            <p:cNvPr id="7" name="Picture 11" descr="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" y="864"/>
              <a:ext cx="1470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032" y="1152"/>
              <a:ext cx="289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Times LT Std" pitchFamily="18" charset="0"/>
                </a:rPr>
                <a:t>h</a:t>
              </a:r>
              <a:r>
                <a:rPr lang="en-US" sz="1400" b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220" y="1843"/>
              <a:ext cx="342" cy="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>
                  <a:solidFill>
                    <a:srgbClr val="FF0000"/>
                  </a:solidFill>
                  <a:latin typeface="Times LT Std" pitchFamily="18" charset="0"/>
                </a:rPr>
                <a:t>e</a:t>
              </a:r>
              <a:r>
                <a:rPr lang="en-US" sz="1200" baseline="30000">
                  <a:solidFill>
                    <a:srgbClr val="FF0000"/>
                  </a:solidFill>
                  <a:latin typeface="Times LT Std" pitchFamily="18" charset="0"/>
                </a:rPr>
                <a:t>-</a:t>
              </a:r>
              <a:r>
                <a:rPr lang="en-US" sz="1200">
                  <a:solidFill>
                    <a:srgbClr val="FF0000"/>
                  </a:solidFill>
                  <a:latin typeface="Times LT Std" pitchFamily="18" charset="0"/>
                </a:rPr>
                <a:t> 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4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1913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28900" y="5168203"/>
            <a:ext cx="355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latin typeface="Times LT Std" pitchFamily="18" charset="0"/>
              </a:rPr>
              <a:t>Espectro de los átomos de hidrógeno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7544" y="581915"/>
            <a:ext cx="8153400" cy="83099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Dispositivo experimental para estudiar </a:t>
            </a:r>
            <a:endParaRPr lang="es-CO" sz="2400" b="1" dirty="0" smtClean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  <a:p>
            <a:pPr eaLnBrk="1" hangingPunct="1"/>
            <a:r>
              <a:rPr lang="es-CO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los </a:t>
            </a:r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espectros de </a:t>
            </a:r>
            <a:r>
              <a:rPr lang="es-CO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emisón</a:t>
            </a:r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átomos y moléculas</a:t>
            </a:r>
            <a:endParaRPr lang="es-ES" sz="2400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uario\Desktop\220px-Proust_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97" y="2348880"/>
            <a:ext cx="279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49337" y="1484784"/>
            <a:ext cx="3456502" cy="673144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bg2">
                    <a:lumMod val="50000"/>
                  </a:schemeClr>
                </a:solidFill>
                <a:latin typeface="Times LT Std"/>
              </a:rPr>
              <a:t/>
            </a:r>
            <a:br>
              <a:rPr lang="es-GT" b="1" dirty="0" smtClean="0">
                <a:solidFill>
                  <a:schemeClr val="bg2">
                    <a:lumMod val="50000"/>
                  </a:schemeClr>
                </a:solidFill>
                <a:latin typeface="Times LT Std"/>
              </a:rPr>
            </a:br>
            <a:r>
              <a:rPr lang="es-GT" b="1" dirty="0">
                <a:solidFill>
                  <a:schemeClr val="bg2">
                    <a:lumMod val="50000"/>
                  </a:schemeClr>
                </a:solidFill>
                <a:latin typeface="Times LT Std"/>
              </a:rPr>
              <a:t> </a:t>
            </a:r>
            <a:r>
              <a:rPr lang="es-GT" b="1" dirty="0" smtClean="0">
                <a:solidFill>
                  <a:schemeClr val="bg2">
                    <a:lumMod val="50000"/>
                  </a:schemeClr>
                </a:solidFill>
                <a:latin typeface="Times LT Std"/>
              </a:rPr>
              <a:t>                                                     Joseph Proust</a:t>
            </a:r>
            <a:r>
              <a:rPr lang="es-GT" dirty="0" smtClean="0">
                <a:latin typeface="Times LT Std"/>
              </a:rPr>
              <a:t/>
            </a:r>
            <a:br>
              <a:rPr lang="es-GT" dirty="0" smtClean="0">
                <a:latin typeface="Times LT Std"/>
              </a:rPr>
            </a:br>
            <a:endParaRPr lang="es-GT" dirty="0">
              <a:latin typeface="Times LT Std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GT" dirty="0" smtClean="0"/>
              <a:t>Ley de proporciones definidas</a:t>
            </a:r>
            <a:endParaRPr lang="es-GT" dirty="0"/>
          </a:p>
          <a:p>
            <a:r>
              <a:rPr lang="es-GT" dirty="0" smtClean="0"/>
              <a:t>Ley de proporciones </a:t>
            </a:r>
            <a:r>
              <a:rPr lang="es-GT" dirty="0" err="1" smtClean="0"/>
              <a:t>multiples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361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54374" y="649404"/>
            <a:ext cx="7391400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Espectro de emisión de diferentes elementos</a:t>
            </a:r>
            <a:endParaRPr lang="es-ES" sz="2000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1838" y="1752600"/>
            <a:ext cx="4343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 </a:t>
            </a:r>
            <a:r>
              <a:rPr lang="en-US" sz="2000" dirty="0">
                <a:latin typeface="Times LT Std" pitchFamily="18" charset="0"/>
              </a:rPr>
              <a:t>Los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(e</a:t>
            </a:r>
            <a:r>
              <a:rPr lang="en-US" sz="2000" baseline="30000" dirty="0">
                <a:latin typeface="Times LT Std" pitchFamily="18" charset="0"/>
              </a:rPr>
              <a:t>-</a:t>
            </a:r>
            <a:r>
              <a:rPr lang="en-US" sz="2000" dirty="0">
                <a:latin typeface="Times LT Std" pitchFamily="18" charset="0"/>
              </a:rPr>
              <a:t>) </a:t>
            </a:r>
            <a:r>
              <a:rPr lang="en-US" sz="2000" dirty="0" err="1">
                <a:latin typeface="Times LT Std" pitchFamily="18" charset="0"/>
              </a:rPr>
              <a:t>sólo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pueden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tener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valores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específicos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energía</a:t>
            </a:r>
            <a:endParaRPr lang="en-US" sz="2000" dirty="0">
              <a:latin typeface="Times LT Std" pitchFamily="18" charset="0"/>
            </a:endParaRPr>
          </a:p>
          <a:p>
            <a:pPr algn="l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Cuando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existe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emisión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luz</a:t>
            </a:r>
            <a:r>
              <a:rPr lang="en-US" sz="2000" dirty="0">
                <a:latin typeface="Times LT Std" pitchFamily="18" charset="0"/>
              </a:rPr>
              <a:t>, los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se </a:t>
            </a:r>
            <a:r>
              <a:rPr lang="en-US" sz="2000" dirty="0" err="1">
                <a:latin typeface="Times LT Std" pitchFamily="18" charset="0"/>
              </a:rPr>
              <a:t>mueven</a:t>
            </a:r>
            <a:r>
              <a:rPr lang="en-US" sz="2000" dirty="0">
                <a:latin typeface="Times LT Std" pitchFamily="18" charset="0"/>
              </a:rPr>
              <a:t> de un </a:t>
            </a:r>
            <a:r>
              <a:rPr lang="en-US" sz="2000" dirty="0" err="1">
                <a:latin typeface="Times LT Std" pitchFamily="18" charset="0"/>
              </a:rPr>
              <a:t>nivel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mayor a </a:t>
            </a:r>
            <a:r>
              <a:rPr lang="en-US" sz="2000" dirty="0" err="1">
                <a:latin typeface="Times LT Std" pitchFamily="18" charset="0"/>
              </a:rPr>
              <a:t>otro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menor</a:t>
            </a:r>
            <a:r>
              <a:rPr lang="en-US" sz="2000" dirty="0">
                <a:latin typeface="Times LT Std" pitchFamily="18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9914" y="679684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Modelo atómico de Bohr</a:t>
            </a: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(1913)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19200" y="3962400"/>
            <a:ext cx="2185988" cy="900113"/>
            <a:chOff x="707" y="3120"/>
            <a:chExt cx="1377" cy="56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07" y="3260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dirty="0">
                  <a:latin typeface="Times LT Std" pitchFamily="18" charset="0"/>
                </a:rPr>
                <a:t>E</a:t>
              </a:r>
              <a:r>
                <a:rPr lang="en-US" sz="2400" i="1" baseline="-25000" dirty="0">
                  <a:latin typeface="Times LT Std" pitchFamily="18" charset="0"/>
                </a:rPr>
                <a:t>n</a:t>
              </a:r>
              <a:r>
                <a:rPr lang="en-US" sz="2400" dirty="0">
                  <a:latin typeface="Times LT Std" pitchFamily="18" charset="0"/>
                </a:rPr>
                <a:t> = -R</a:t>
              </a:r>
              <a:r>
                <a:rPr lang="en-US" sz="2400" baseline="-25000" dirty="0">
                  <a:latin typeface="Times LT Std" pitchFamily="18" charset="0"/>
                </a:rPr>
                <a:t>H</a:t>
              </a:r>
              <a:endParaRPr lang="en-US" sz="2400" dirty="0">
                <a:latin typeface="Times LT Std" pitchFamily="18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600" y="3120"/>
              <a:ext cx="484" cy="567"/>
              <a:chOff x="1992" y="2832"/>
              <a:chExt cx="484" cy="567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992" y="2933"/>
                <a:ext cx="4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400">
                    <a:latin typeface="Times LT Std" pitchFamily="18" charset="0"/>
                  </a:rPr>
                  <a:t>(     )</a:t>
                </a:r>
              </a:p>
            </p:txBody>
          </p: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2089" y="2832"/>
                <a:ext cx="276" cy="567"/>
                <a:chOff x="2953" y="3417"/>
                <a:chExt cx="276" cy="567"/>
              </a:xfrm>
            </p:grpSpPr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4" y="3417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400">
                      <a:latin typeface="Times LT Std" pitchFamily="18" charset="0"/>
                    </a:rPr>
                    <a:t>1</a:t>
                  </a:r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53" y="3696"/>
                  <a:ext cx="27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400" i="1">
                      <a:latin typeface="Times LT Std" pitchFamily="18" charset="0"/>
                    </a:rPr>
                    <a:t>n</a:t>
                  </a:r>
                  <a:r>
                    <a:rPr lang="en-US" sz="2400" baseline="30000">
                      <a:latin typeface="Times LT Std" pitchFamily="18" charset="0"/>
                    </a:rPr>
                    <a:t>2</a:t>
                  </a:r>
                  <a:endParaRPr lang="en-US" sz="2400">
                    <a:latin typeface="Times LT Std" pitchFamily="18" charset="0"/>
                  </a:endParaRPr>
                </a:p>
              </p:txBody>
            </p:sp>
            <p:sp>
              <p:nvSpPr>
                <p:cNvPr id="12" name="Line 12"/>
                <p:cNvSpPr>
                  <a:spLocks noChangeShapeType="1"/>
                </p:cNvSpPr>
                <p:nvPr/>
              </p:nvSpPr>
              <p:spPr bwMode="auto">
                <a:xfrm>
                  <a:off x="2971" y="371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</p:grp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19200" y="4876800"/>
            <a:ext cx="403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 dirty="0">
                <a:latin typeface="Times LT Std" pitchFamily="18" charset="0"/>
              </a:rPr>
              <a:t>n</a:t>
            </a:r>
            <a:r>
              <a:rPr lang="en-US" sz="2400" dirty="0">
                <a:latin typeface="Times LT Std" pitchFamily="18" charset="0"/>
              </a:rPr>
              <a:t> (</a:t>
            </a:r>
            <a:r>
              <a:rPr lang="en-US" sz="2400" dirty="0" err="1">
                <a:latin typeface="Times LT Std" pitchFamily="18" charset="0"/>
              </a:rPr>
              <a:t>Número</a:t>
            </a:r>
            <a:r>
              <a:rPr lang="en-US" sz="2400" dirty="0">
                <a:latin typeface="Times LT Std" pitchFamily="18" charset="0"/>
              </a:rPr>
              <a:t> </a:t>
            </a:r>
            <a:r>
              <a:rPr lang="en-US" sz="2400" dirty="0" err="1">
                <a:latin typeface="Times LT Std" pitchFamily="18" charset="0"/>
              </a:rPr>
              <a:t>cuántico</a:t>
            </a:r>
            <a:r>
              <a:rPr lang="en-US" sz="2400" dirty="0">
                <a:latin typeface="Times LT Std" pitchFamily="18" charset="0"/>
              </a:rPr>
              <a:t>) = 1,2,3,…</a:t>
            </a:r>
            <a:endParaRPr lang="en-US" sz="2400" i="1" dirty="0">
              <a:latin typeface="Times LT Std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76338" y="5562600"/>
            <a:ext cx="537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>
                <a:latin typeface="Times LT Std" pitchFamily="18" charset="0"/>
              </a:rPr>
              <a:t>R</a:t>
            </a:r>
            <a:r>
              <a:rPr lang="en-US" sz="2400" baseline="-25000" dirty="0">
                <a:latin typeface="Times LT Std" pitchFamily="18" charset="0"/>
              </a:rPr>
              <a:t>H</a:t>
            </a:r>
            <a:r>
              <a:rPr lang="en-US" sz="2400" dirty="0">
                <a:latin typeface="Times LT Std" pitchFamily="18" charset="0"/>
              </a:rPr>
              <a:t> (</a:t>
            </a:r>
            <a:r>
              <a:rPr lang="en-US" sz="2400" dirty="0" err="1">
                <a:latin typeface="Times LT Std" pitchFamily="18" charset="0"/>
              </a:rPr>
              <a:t>Constante</a:t>
            </a:r>
            <a:r>
              <a:rPr lang="en-US" sz="2400" dirty="0">
                <a:latin typeface="Times LT Std" pitchFamily="18" charset="0"/>
              </a:rPr>
              <a:t> de Rydberg) = 2.18 x 10</a:t>
            </a:r>
            <a:r>
              <a:rPr lang="en-US" sz="2400" baseline="30000" dirty="0">
                <a:latin typeface="Times LT Std" pitchFamily="18" charset="0"/>
              </a:rPr>
              <a:t>-18</a:t>
            </a:r>
            <a:r>
              <a:rPr lang="en-US" sz="2400" dirty="0">
                <a:latin typeface="Times LT Std" pitchFamily="18" charset="0"/>
              </a:rPr>
              <a:t>J</a:t>
            </a:r>
          </a:p>
        </p:txBody>
      </p:sp>
      <p:pic>
        <p:nvPicPr>
          <p:cNvPr id="15" name="Picture 17" descr="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600200"/>
            <a:ext cx="31242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56011_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6" y="1544811"/>
            <a:ext cx="4349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2123" y="1346374"/>
            <a:ext cx="1358900" cy="396875"/>
            <a:chOff x="2256" y="0"/>
            <a:chExt cx="960" cy="301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2256" y="28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25" y="0"/>
              <a:ext cx="61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  <a:latin typeface="Times LT Std" pitchFamily="18" charset="0"/>
                </a:rPr>
                <a:t>E =</a:t>
              </a:r>
              <a:r>
                <a:rPr lang="en-US" sz="2000">
                  <a:solidFill>
                    <a:srgbClr val="FF0000"/>
                  </a:solidFill>
                </a:rPr>
                <a:t> </a:t>
              </a:r>
              <a:r>
                <a:rPr lang="en-US" sz="2000">
                  <a:solidFill>
                    <a:srgbClr val="FF0000"/>
                  </a:solidFill>
                  <a:latin typeface="Times LT Std" pitchFamily="18" charset="0"/>
                </a:rPr>
                <a:t>h</a:t>
              </a:r>
              <a:r>
                <a:rPr lang="en-US" sz="2000">
                  <a:solidFill>
                    <a:srgbClr val="FF0000"/>
                  </a:solidFill>
                  <a:latin typeface="Symbol" pitchFamily="18" charset="2"/>
                </a:rPr>
                <a:t>n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20323" y="3257724"/>
            <a:ext cx="2106613" cy="398463"/>
            <a:chOff x="192" y="1857"/>
            <a:chExt cx="1488" cy="303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92" y="2160"/>
              <a:ext cx="14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26" y="1857"/>
              <a:ext cx="61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solidFill>
                    <a:srgbClr val="008000"/>
                  </a:solidFill>
                  <a:latin typeface="Times LT Std" pitchFamily="18" charset="0"/>
                </a:rPr>
                <a:t>E =</a:t>
              </a:r>
              <a:r>
                <a:rPr lang="en-US" sz="2000">
                  <a:solidFill>
                    <a:srgbClr val="008000"/>
                  </a:solidFill>
                </a:rPr>
                <a:t> </a:t>
              </a:r>
              <a:r>
                <a:rPr lang="en-US" sz="2000">
                  <a:solidFill>
                    <a:srgbClr val="008000"/>
                  </a:solidFill>
                  <a:latin typeface="Times LT Std" pitchFamily="18" charset="0"/>
                </a:rPr>
                <a:t>h</a:t>
              </a:r>
              <a:r>
                <a:rPr lang="en-US" sz="2000">
                  <a:solidFill>
                    <a:srgbClr val="008000"/>
                  </a:solidFill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59282" y="542622"/>
            <a:ext cx="35328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Analogía mecánica de </a:t>
            </a:r>
            <a:r>
              <a:rPr lang="es-CO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los</a:t>
            </a:r>
          </a:p>
          <a:p>
            <a:pPr eaLnBrk="1" hangingPunct="1"/>
            <a:r>
              <a:rPr lang="es-CO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procesos de emisión</a:t>
            </a:r>
            <a:endParaRPr lang="es-ES" sz="2400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57800" y="1295400"/>
            <a:ext cx="288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sz="2000"/>
              <a:t>E     =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 = E</a:t>
            </a:r>
            <a:r>
              <a:rPr lang="en-US" sz="2000" baseline="-25000"/>
              <a:t>f</a:t>
            </a:r>
            <a:r>
              <a:rPr lang="en-US" sz="2000"/>
              <a:t> - E</a:t>
            </a:r>
            <a:r>
              <a:rPr lang="en-US" sz="2000" baseline="-25000"/>
              <a:t>i</a:t>
            </a:r>
            <a:endParaRPr lang="en-US" sz="200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257800" y="1828800"/>
            <a:ext cx="2011363" cy="884238"/>
            <a:chOff x="3635" y="642"/>
            <a:chExt cx="1305" cy="57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635" y="642"/>
              <a:ext cx="1305" cy="539"/>
              <a:chOff x="632" y="3120"/>
              <a:chExt cx="1305" cy="539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632" y="3260"/>
                <a:ext cx="70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/>
                  <a:t>E</a:t>
                </a:r>
                <a:r>
                  <a:rPr lang="en-US" sz="2000" i="1" baseline="-25000"/>
                  <a:t>f</a:t>
                </a:r>
                <a:r>
                  <a:rPr lang="en-US" sz="2000"/>
                  <a:t> = -R</a:t>
                </a:r>
                <a:r>
                  <a:rPr lang="en-US" sz="2000" baseline="-25000"/>
                  <a:t>H</a:t>
                </a:r>
                <a:endParaRPr lang="en-US" sz="2000"/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478" y="3120"/>
                <a:ext cx="459" cy="539"/>
                <a:chOff x="1870" y="2832"/>
                <a:chExt cx="459" cy="539"/>
              </a:xfrm>
            </p:grpSpPr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70" y="2933"/>
                  <a:ext cx="459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/>
                    <a:t>(     )</a:t>
                  </a:r>
                </a:p>
              </p:txBody>
            </p:sp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1963" y="2832"/>
                  <a:ext cx="288" cy="539"/>
                  <a:chOff x="2827" y="3417"/>
                  <a:chExt cx="288" cy="539"/>
                </a:xfrm>
              </p:grpSpPr>
              <p:sp>
                <p:nvSpPr>
                  <p:cNvPr id="1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0" y="3417"/>
                    <a:ext cx="212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/>
                      <a:t>1</a:t>
                    </a:r>
                  </a:p>
                </p:txBody>
              </p:sp>
              <p:sp>
                <p:nvSpPr>
                  <p:cNvPr id="1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7" y="3696"/>
                    <a:ext cx="274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 i="1"/>
                      <a:t>n</a:t>
                    </a:r>
                    <a:r>
                      <a:rPr lang="en-US" sz="2000" baseline="30000"/>
                      <a:t>2</a:t>
                    </a:r>
                    <a:endParaRPr lang="en-US" sz="2000"/>
                  </a:p>
                </p:txBody>
              </p:sp>
              <p:sp>
                <p:nvSpPr>
                  <p:cNvPr id="1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37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</p:grpSp>
        </p:grp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723" y="956"/>
              <a:ext cx="16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 dirty="0"/>
                <a:t>f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257800" y="2649538"/>
            <a:ext cx="2005013" cy="830262"/>
            <a:chOff x="3639" y="642"/>
            <a:chExt cx="1301" cy="53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639" y="642"/>
              <a:ext cx="1301" cy="539"/>
              <a:chOff x="636" y="3120"/>
              <a:chExt cx="1301" cy="539"/>
            </a:xfrm>
          </p:grpSpPr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636" y="3260"/>
                <a:ext cx="700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 err="1"/>
                  <a:t>E</a:t>
                </a:r>
                <a:r>
                  <a:rPr lang="en-US" sz="2000" i="1" baseline="-25000" dirty="0" err="1"/>
                  <a:t>i</a:t>
                </a:r>
                <a:r>
                  <a:rPr lang="en-US" sz="2000" dirty="0"/>
                  <a:t> = -R</a:t>
                </a:r>
                <a:r>
                  <a:rPr lang="en-US" sz="2000" baseline="-25000" dirty="0"/>
                  <a:t>H</a:t>
                </a:r>
                <a:endParaRPr lang="en-US" sz="2000" dirty="0"/>
              </a:p>
            </p:txBody>
          </p: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1478" y="3120"/>
                <a:ext cx="459" cy="539"/>
                <a:chOff x="1870" y="2832"/>
                <a:chExt cx="459" cy="539"/>
              </a:xfrm>
            </p:grpSpPr>
            <p:sp>
              <p:nvSpPr>
                <p:cNvPr id="1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70" y="2933"/>
                  <a:ext cx="459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/>
                    <a:t>(     )</a:t>
                  </a:r>
                </a:p>
              </p:txBody>
            </p: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1918" y="2832"/>
                  <a:ext cx="288" cy="539"/>
                  <a:chOff x="2782" y="3417"/>
                  <a:chExt cx="288" cy="539"/>
                </a:xfrm>
              </p:grpSpPr>
              <p:sp>
                <p:nvSpPr>
                  <p:cNvPr id="2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5" y="3417"/>
                    <a:ext cx="212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/>
                      <a:t>1</a:t>
                    </a:r>
                  </a:p>
                </p:txBody>
              </p:sp>
              <p:sp>
                <p:nvSpPr>
                  <p:cNvPr id="2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2" y="3696"/>
                    <a:ext cx="274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 i="1"/>
                      <a:t>n</a:t>
                    </a:r>
                    <a:r>
                      <a:rPr lang="en-US" sz="2000" baseline="30000"/>
                      <a:t>2</a:t>
                    </a:r>
                    <a:endParaRPr lang="en-US" sz="2000"/>
                  </a:p>
                </p:txBody>
              </p:sp>
              <p:sp>
                <p:nvSpPr>
                  <p:cNvPr id="2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830" y="37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</p:grpSp>
        </p:grp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4718" y="905"/>
              <a:ext cx="1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/>
                <a:t>i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257800" y="3435350"/>
            <a:ext cx="2973388" cy="858838"/>
            <a:chOff x="3627" y="1857"/>
            <a:chExt cx="1930" cy="557"/>
          </a:xfrm>
        </p:grpSpPr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805" y="2154"/>
              <a:ext cx="1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/>
                <a:t>i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5391" y="2154"/>
              <a:ext cx="16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/>
                <a:t>f</a:t>
              </a:r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627" y="1857"/>
              <a:ext cx="1874" cy="539"/>
              <a:chOff x="3627" y="1857"/>
              <a:chExt cx="1874" cy="539"/>
            </a:xfrm>
          </p:grpSpPr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3627" y="1993"/>
                <a:ext cx="722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Symbol" pitchFamily="18" charset="2"/>
                  </a:rPr>
                  <a:t>D</a:t>
                </a:r>
                <a:r>
                  <a:rPr lang="en-US" sz="2000"/>
                  <a:t>E = R</a:t>
                </a:r>
                <a:r>
                  <a:rPr lang="en-US" sz="2000" baseline="-25000"/>
                  <a:t>H</a:t>
                </a:r>
                <a:endParaRPr lang="en-US" sz="2000"/>
              </a:p>
            </p:txBody>
          </p:sp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4378" y="1857"/>
                <a:ext cx="1123" cy="539"/>
                <a:chOff x="4114" y="2496"/>
                <a:chExt cx="1123" cy="539"/>
              </a:xfrm>
            </p:grpSpPr>
            <p:sp>
              <p:nvSpPr>
                <p:cNvPr id="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14" y="2597"/>
                  <a:ext cx="871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/>
                    <a:t> (             )</a:t>
                  </a:r>
                </a:p>
              </p:txBody>
            </p:sp>
            <p:grpSp>
              <p:nvGrpSpPr>
                <p:cNvPr id="31" name="Group 31"/>
                <p:cNvGrpSpPr>
                  <a:grpSpLocks/>
                </p:cNvGrpSpPr>
                <p:nvPr/>
              </p:nvGrpSpPr>
              <p:grpSpPr bwMode="auto">
                <a:xfrm>
                  <a:off x="4364" y="2496"/>
                  <a:ext cx="287" cy="539"/>
                  <a:chOff x="2924" y="3417"/>
                  <a:chExt cx="287" cy="539"/>
                </a:xfrm>
              </p:grpSpPr>
              <p:sp>
                <p:nvSpPr>
                  <p:cNvPr id="3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6" y="3417"/>
                    <a:ext cx="213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/>
                      <a:t>1</a:t>
                    </a:r>
                  </a:p>
                </p:txBody>
              </p:sp>
              <p:sp>
                <p:nvSpPr>
                  <p:cNvPr id="3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4" y="3696"/>
                    <a:ext cx="274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 i="1"/>
                      <a:t>n</a:t>
                    </a:r>
                    <a:r>
                      <a:rPr lang="en-US" sz="2000" baseline="30000"/>
                      <a:t>2</a:t>
                    </a:r>
                    <a:endParaRPr lang="en-US" sz="2000"/>
                  </a:p>
                </p:txBody>
              </p:sp>
              <p:sp>
                <p:nvSpPr>
                  <p:cNvPr id="3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71" y="37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  <p:grpSp>
              <p:nvGrpSpPr>
                <p:cNvPr id="32" name="Group 35"/>
                <p:cNvGrpSpPr>
                  <a:grpSpLocks/>
                </p:cNvGrpSpPr>
                <p:nvPr/>
              </p:nvGrpSpPr>
              <p:grpSpPr bwMode="auto">
                <a:xfrm>
                  <a:off x="4949" y="2496"/>
                  <a:ext cx="288" cy="539"/>
                  <a:chOff x="2923" y="3417"/>
                  <a:chExt cx="288" cy="539"/>
                </a:xfrm>
              </p:grpSpPr>
              <p:sp>
                <p:nvSpPr>
                  <p:cNvPr id="3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6" y="3417"/>
                    <a:ext cx="213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/>
                      <a:t>1</a:t>
                    </a:r>
                  </a:p>
                </p:txBody>
              </p:sp>
              <p:sp>
                <p:nvSpPr>
                  <p:cNvPr id="3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3" y="3696"/>
                    <a:ext cx="274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000" i="1"/>
                      <a:t>n</a:t>
                    </a:r>
                    <a:r>
                      <a:rPr lang="en-US" sz="2000" baseline="30000"/>
                      <a:t>2</a:t>
                    </a:r>
                    <a:endParaRPr lang="en-US" sz="2000"/>
                  </a:p>
                </p:txBody>
              </p:sp>
              <p:sp>
                <p:nvSpPr>
                  <p:cNvPr id="3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971" y="37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  <p:sp>
              <p:nvSpPr>
                <p:cNvPr id="33" name="Line 39"/>
                <p:cNvSpPr>
                  <a:spLocks noChangeShapeType="1"/>
                </p:cNvSpPr>
                <p:nvPr/>
              </p:nvSpPr>
              <p:spPr bwMode="auto">
                <a:xfrm>
                  <a:off x="4744" y="2799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</p:grpSp>
      </p:grpSp>
      <p:grpSp>
        <p:nvGrpSpPr>
          <p:cNvPr id="40" name="Group 59"/>
          <p:cNvGrpSpPr>
            <a:grpSpLocks/>
          </p:cNvGrpSpPr>
          <p:nvPr/>
        </p:nvGrpSpPr>
        <p:grpSpPr bwMode="auto">
          <a:xfrm>
            <a:off x="381000" y="1206500"/>
            <a:ext cx="4191000" cy="4203700"/>
            <a:chOff x="-13" y="149"/>
            <a:chExt cx="2880" cy="2888"/>
          </a:xfrm>
        </p:grpSpPr>
        <p:pic>
          <p:nvPicPr>
            <p:cNvPr id="41" name="Picture 55" descr="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" y="149"/>
              <a:ext cx="2880" cy="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437" y="2828"/>
              <a:ext cx="432" cy="20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/>
                <a:t>n</a:t>
              </a:r>
              <a:r>
                <a:rPr lang="en-US" sz="1400" i="1" baseline="-25000"/>
                <a:t>f  </a:t>
              </a:r>
              <a:r>
                <a:rPr lang="en-US" sz="1400"/>
                <a:t>= 1</a:t>
              </a:r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768" y="1017"/>
              <a:ext cx="1" cy="1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1073" y="1532"/>
              <a:ext cx="432" cy="2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n</a:t>
              </a:r>
              <a:r>
                <a:rPr lang="en-US" sz="1400" i="1" baseline="-25000">
                  <a:solidFill>
                    <a:srgbClr val="FF0000"/>
                  </a:solidFill>
                </a:rPr>
                <a:t>f  </a:t>
              </a:r>
              <a:r>
                <a:rPr lang="en-US" sz="1400">
                  <a:solidFill>
                    <a:srgbClr val="FF0000"/>
                  </a:solidFill>
                </a:rPr>
                <a:t>= 2</a:t>
              </a:r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1344" y="1065"/>
              <a:ext cx="0" cy="5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720" y="1545"/>
              <a:ext cx="1" cy="12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1025" y="812"/>
              <a:ext cx="427" cy="2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n</a:t>
              </a:r>
              <a:r>
                <a:rPr lang="en-US" sz="1400" i="1" baseline="-25000">
                  <a:solidFill>
                    <a:srgbClr val="FF0000"/>
                  </a:solidFill>
                </a:rPr>
                <a:t>i  </a:t>
              </a:r>
              <a:r>
                <a:rPr lang="en-US" sz="1400">
                  <a:solidFill>
                    <a:srgbClr val="FF0000"/>
                  </a:solidFill>
                </a:rPr>
                <a:t>= 3</a:t>
              </a: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449" y="821"/>
              <a:ext cx="427" cy="20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/>
                <a:t>n</a:t>
              </a:r>
              <a:r>
                <a:rPr lang="en-US" sz="1400" i="1" baseline="-25000"/>
                <a:t>i  </a:t>
              </a:r>
              <a:r>
                <a:rPr lang="en-US" sz="1400"/>
                <a:t>= 3</a:t>
              </a: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401" y="1349"/>
              <a:ext cx="427" cy="20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/>
                <a:t>n</a:t>
              </a:r>
              <a:r>
                <a:rPr lang="en-US" sz="1400" i="1" baseline="-25000"/>
                <a:t>i  </a:t>
              </a:r>
              <a:r>
                <a:rPr lang="en-US" sz="1400"/>
                <a:t>= 2</a:t>
              </a:r>
            </a:p>
          </p:txBody>
        </p:sp>
      </p:grpSp>
      <p:sp>
        <p:nvSpPr>
          <p:cNvPr id="50" name="Rectangle 58"/>
          <p:cNvSpPr>
            <a:spLocks noChangeArrowheads="1"/>
          </p:cNvSpPr>
          <p:nvPr/>
        </p:nvSpPr>
        <p:spPr bwMode="auto">
          <a:xfrm>
            <a:off x="5497513" y="1416050"/>
            <a:ext cx="75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 dirty="0" err="1"/>
              <a:t>fotón</a:t>
            </a:r>
            <a:endParaRPr lang="es-ES" sz="2000" i="1" dirty="0"/>
          </a:p>
        </p:txBody>
      </p:sp>
      <p:pic>
        <p:nvPicPr>
          <p:cNvPr id="51" name="Picture 56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52988"/>
            <a:ext cx="55626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88763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2743200"/>
            <a:ext cx="509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err="1"/>
              <a:t>E</a:t>
            </a:r>
            <a:r>
              <a:rPr lang="en-US" sz="1800" i="1" baseline="-25000" dirty="0" err="1"/>
              <a:t>fotón</a:t>
            </a:r>
            <a:r>
              <a:rPr lang="en-US" sz="2400" dirty="0"/>
              <a:t> = 2.18 x 10</a:t>
            </a:r>
            <a:r>
              <a:rPr lang="en-US" sz="2400" baseline="30000" dirty="0"/>
              <a:t>-18</a:t>
            </a:r>
            <a:r>
              <a:rPr lang="en-US" sz="2400" dirty="0"/>
              <a:t> J x (1/25 - 1/9)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3352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err="1"/>
              <a:t>E</a:t>
            </a:r>
            <a:r>
              <a:rPr lang="en-US" sz="1800" i="1" baseline="-25000" dirty="0" err="1"/>
              <a:t>fotón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E = -1.55 x 10</a:t>
            </a:r>
            <a:r>
              <a:rPr lang="en-US" sz="2400" baseline="30000" dirty="0"/>
              <a:t>-19</a:t>
            </a:r>
            <a:r>
              <a:rPr lang="en-US" sz="2400" dirty="0"/>
              <a:t> J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6025" y="5181600"/>
            <a:ext cx="724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/>
              <a:t>= 6.63 x 10</a:t>
            </a:r>
            <a:r>
              <a:rPr lang="en-US" sz="2400" baseline="30000" dirty="0"/>
              <a:t>-34</a:t>
            </a:r>
            <a:r>
              <a:rPr lang="en-US" sz="2400" dirty="0"/>
              <a:t> (J</a:t>
            </a:r>
            <a:r>
              <a:rPr lang="en-US" sz="2400" dirty="0">
                <a:cs typeface="Arial" charset="0"/>
              </a:rPr>
              <a:t>•s)</a:t>
            </a:r>
            <a:r>
              <a:rPr lang="en-US" sz="2400" dirty="0"/>
              <a:t> x 3.00 x 10</a:t>
            </a:r>
            <a:r>
              <a:rPr lang="en-US" sz="2400" baseline="30000" dirty="0"/>
              <a:t>8 </a:t>
            </a:r>
            <a:r>
              <a:rPr lang="en-US" sz="2400" dirty="0"/>
              <a:t>(m/s)/1.55  x 10</a:t>
            </a:r>
            <a:r>
              <a:rPr lang="en-US" sz="2400" baseline="30000" dirty="0"/>
              <a:t>-19</a:t>
            </a:r>
            <a:r>
              <a:rPr lang="en-US" sz="2400" dirty="0"/>
              <a:t>J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5715000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/>
              <a:t>=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/>
              <a:t>1280 nm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2950" y="39624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err="1"/>
              <a:t>E</a:t>
            </a:r>
            <a:r>
              <a:rPr lang="en-US" sz="1800" i="1" baseline="-25000" dirty="0" err="1"/>
              <a:t>fotón</a:t>
            </a:r>
            <a:r>
              <a:rPr lang="en-US" sz="2400" dirty="0"/>
              <a:t> = h x c /</a:t>
            </a:r>
            <a:r>
              <a:rPr lang="en-US" sz="2400" dirty="0">
                <a:latin typeface="Symbol" pitchFamily="18" charset="2"/>
              </a:rPr>
              <a:t> l</a:t>
            </a:r>
            <a:endParaRPr lang="en-US" sz="2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00150" y="4572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dirty="0"/>
              <a:t> = h x c / </a:t>
            </a:r>
            <a:r>
              <a:rPr lang="en-US" sz="2400" dirty="0" err="1"/>
              <a:t>E</a:t>
            </a:r>
            <a:r>
              <a:rPr lang="en-US" sz="1800" i="1" baseline="-25000" dirty="0" err="1"/>
              <a:t>fotón</a:t>
            </a:r>
            <a:endParaRPr lang="en-US" sz="1800" i="1" dirty="0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44688" y="1828800"/>
            <a:ext cx="3071812" cy="869950"/>
            <a:chOff x="3700" y="1905"/>
            <a:chExt cx="1935" cy="548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923" y="2241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i="1"/>
                <a:t>i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362" y="2193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i="1"/>
                <a:t>f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3700" y="1905"/>
              <a:ext cx="1935" cy="519"/>
              <a:chOff x="3700" y="1905"/>
              <a:chExt cx="1935" cy="519"/>
            </a:xfrm>
          </p:grpSpPr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3700" y="1993"/>
                <a:ext cx="8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>
                    <a:latin typeface="Symbol" pitchFamily="18" charset="2"/>
                  </a:rPr>
                  <a:t>D</a:t>
                </a:r>
                <a:r>
                  <a:rPr lang="en-US" sz="2400" dirty="0"/>
                  <a:t>E = R</a:t>
                </a:r>
                <a:r>
                  <a:rPr lang="en-US" sz="2400" baseline="-25000" dirty="0"/>
                  <a:t>H</a:t>
                </a:r>
                <a:endParaRPr lang="en-US" sz="2400" dirty="0"/>
              </a:p>
            </p:txBody>
          </p: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4587" y="1905"/>
                <a:ext cx="1048" cy="519"/>
                <a:chOff x="4323" y="2544"/>
                <a:chExt cx="1048" cy="519"/>
              </a:xfrm>
            </p:grpSpPr>
            <p:sp>
              <p:nvSpPr>
                <p:cNvPr id="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23" y="2637"/>
                  <a:ext cx="104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400"/>
                    <a:t>(               )</a:t>
                  </a:r>
                </a:p>
              </p:txBody>
            </p:sp>
            <p:grpSp>
              <p:nvGrpSpPr>
                <p:cNvPr id="16" name="Group 19"/>
                <p:cNvGrpSpPr>
                  <a:grpSpLocks/>
                </p:cNvGrpSpPr>
                <p:nvPr/>
              </p:nvGrpSpPr>
              <p:grpSpPr bwMode="auto">
                <a:xfrm>
                  <a:off x="4467" y="2544"/>
                  <a:ext cx="336" cy="519"/>
                  <a:chOff x="3027" y="3465"/>
                  <a:chExt cx="336" cy="519"/>
                </a:xfrm>
              </p:grpSpPr>
              <p:sp>
                <p:nvSpPr>
                  <p:cNvPr id="2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4" y="3465"/>
                    <a:ext cx="22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400"/>
                      <a:t>1</a:t>
                    </a:r>
                  </a:p>
                </p:txBody>
              </p:sp>
              <p:sp>
                <p:nvSpPr>
                  <p:cNvPr id="2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9" y="3696"/>
                    <a:ext cx="29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400" i="1"/>
                      <a:t>n</a:t>
                    </a:r>
                    <a:r>
                      <a:rPr lang="en-US" sz="2400" baseline="30000"/>
                      <a:t>2</a:t>
                    </a:r>
                    <a:endParaRPr lang="en-US" sz="2400"/>
                  </a:p>
                </p:txBody>
              </p:sp>
              <p:sp>
                <p:nvSpPr>
                  <p:cNvPr id="2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027" y="37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  <p:grpSp>
              <p:nvGrpSpPr>
                <p:cNvPr id="17" name="Group 23"/>
                <p:cNvGrpSpPr>
                  <a:grpSpLocks/>
                </p:cNvGrpSpPr>
                <p:nvPr/>
              </p:nvGrpSpPr>
              <p:grpSpPr bwMode="auto">
                <a:xfrm>
                  <a:off x="4899" y="2544"/>
                  <a:ext cx="338" cy="519"/>
                  <a:chOff x="2873" y="3465"/>
                  <a:chExt cx="338" cy="519"/>
                </a:xfrm>
              </p:grpSpPr>
              <p:sp>
                <p:nvSpPr>
                  <p:cNvPr id="1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9" y="3465"/>
                    <a:ext cx="22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400"/>
                      <a:t>1</a:t>
                    </a:r>
                  </a:p>
                </p:txBody>
              </p:sp>
              <p:sp>
                <p:nvSpPr>
                  <p:cNvPr id="2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3" y="3696"/>
                    <a:ext cx="29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sz="2400" i="1"/>
                      <a:t>n</a:t>
                    </a:r>
                    <a:r>
                      <a:rPr lang="en-US" sz="2400" baseline="30000"/>
                      <a:t>2</a:t>
                    </a:r>
                    <a:endParaRPr lang="en-US" sz="2400"/>
                  </a:p>
                </p:txBody>
              </p:sp>
              <p:sp>
                <p:nvSpPr>
                  <p:cNvPr id="2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971" y="37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GT"/>
                  </a:p>
                </p:txBody>
              </p:sp>
            </p:grp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>
                  <a:off x="4803" y="2799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</p:grp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42950" y="1968500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err="1"/>
              <a:t>E</a:t>
            </a:r>
            <a:r>
              <a:rPr lang="en-US" sz="1800" i="1" baseline="-25000" dirty="0" err="1"/>
              <a:t>fotón</a:t>
            </a:r>
            <a:r>
              <a:rPr lang="en-US" sz="2400" dirty="0"/>
              <a:t> =</a:t>
            </a: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3505200" y="53340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8153400" y="53340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810000" y="53340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6248400" y="53340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pic>
        <p:nvPicPr>
          <p:cNvPr id="30" name="Picture 17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359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00495" y="532306"/>
            <a:ext cx="68580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Calcule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la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longitud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onda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un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fotón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                          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mitido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por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un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átomo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hidrógeno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cuando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                             el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electrón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cambia del 5° al 3</a:t>
            </a:r>
            <a:r>
              <a:rPr lang="en-US" sz="2400" b="1" baseline="30000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nivel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energía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1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6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7384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7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8333"/>
          <a:stretch>
            <a:fillRect/>
          </a:stretch>
        </p:blipFill>
        <p:spPr bwMode="auto">
          <a:xfrm>
            <a:off x="6019800" y="3886200"/>
            <a:ext cx="2282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>
                <a:latin typeface="Times LT Std" pitchFamily="18" charset="0"/>
              </a:rPr>
              <a:t>De Broglie (1924) </a:t>
            </a:r>
            <a:r>
              <a:rPr lang="en-US" sz="2000" dirty="0" err="1">
                <a:latin typeface="Times LT Std" pitchFamily="18" charset="0"/>
              </a:rPr>
              <a:t>descubrió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que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los </a:t>
            </a:r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electrones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 (e</a:t>
            </a:r>
            <a:r>
              <a:rPr lang="en-US" sz="2000" baseline="30000" dirty="0">
                <a:solidFill>
                  <a:srgbClr val="FF0000"/>
                </a:solidFill>
                <a:latin typeface="Times LT Std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), son </a:t>
            </a:r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partículas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pero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también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 son </a:t>
            </a:r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ondas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1" y="1014699"/>
            <a:ext cx="7926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¿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Porqué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la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energía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los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electrones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cuantizada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66875" y="4724400"/>
            <a:ext cx="2446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 u = velocidad de e</a:t>
            </a:r>
            <a:r>
              <a:rPr lang="en-US" sz="2000" baseline="30000"/>
              <a:t>-</a:t>
            </a:r>
            <a:r>
              <a:rPr lang="en-US" sz="2000"/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52600" y="5410200"/>
            <a:ext cx="1922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m = masa de e</a:t>
            </a:r>
            <a:r>
              <a:rPr lang="en-US" sz="2000" baseline="30000"/>
              <a:t>-</a:t>
            </a:r>
          </a:p>
        </p:txBody>
      </p:sp>
      <p:pic>
        <p:nvPicPr>
          <p:cNvPr id="8" name="Picture 15" descr="07_1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8333"/>
          <a:stretch>
            <a:fillRect/>
          </a:stretch>
        </p:blipFill>
        <p:spPr bwMode="auto">
          <a:xfrm>
            <a:off x="6019800" y="1447800"/>
            <a:ext cx="2282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762000" y="3524649"/>
            <a:ext cx="4419600" cy="787400"/>
            <a:chOff x="240" y="2600"/>
            <a:chExt cx="2784" cy="496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40" y="2688"/>
              <a:ext cx="27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2</a:t>
              </a:r>
              <a:r>
                <a:rPr lang="en-US" dirty="0">
                  <a:latin typeface="Symbol" pitchFamily="18" charset="2"/>
                </a:rPr>
                <a:t>p</a:t>
              </a:r>
              <a:r>
                <a:rPr lang="en-US" dirty="0"/>
                <a:t>r = </a:t>
              </a:r>
              <a:r>
                <a:rPr lang="en-US" dirty="0" err="1"/>
                <a:t>n</a:t>
              </a:r>
              <a:r>
                <a:rPr lang="en-US" dirty="0" err="1">
                  <a:latin typeface="Symbol" pitchFamily="18" charset="2"/>
                </a:rPr>
                <a:t>l</a:t>
              </a:r>
              <a:r>
                <a:rPr lang="en-US" dirty="0">
                  <a:latin typeface="Times New Roman" pitchFamily="18" charset="0"/>
                </a:rPr>
                <a:t>     </a:t>
              </a:r>
              <a:r>
                <a:rPr lang="en-US" dirty="0">
                  <a:latin typeface="Symbol" pitchFamily="18" charset="2"/>
                </a:rPr>
                <a:t>l</a:t>
              </a:r>
              <a:r>
                <a:rPr lang="en-US" dirty="0">
                  <a:latin typeface="Times New Roman" pitchFamily="18" charset="0"/>
                </a:rPr>
                <a:t> = </a:t>
              </a:r>
              <a:endParaRPr lang="en-US" dirty="0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433" y="26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i="1"/>
                <a:t>h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328" y="280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i="1"/>
                <a:t>mu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400" y="28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22269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3588" y="2271713"/>
            <a:ext cx="154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Symbol" pitchFamily="18" charset="2"/>
              </a:rPr>
              <a:t>l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dirty="0"/>
              <a:t>h/mu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6763" y="2819400"/>
            <a:ext cx="565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latin typeface="Symbol" pitchFamily="18" charset="2"/>
              </a:rPr>
              <a:t>l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dirty="0"/>
              <a:t>6.63 x 10</a:t>
            </a:r>
            <a:r>
              <a:rPr lang="en-US" baseline="30000" dirty="0"/>
              <a:t>-34</a:t>
            </a:r>
            <a:r>
              <a:rPr lang="en-US" dirty="0"/>
              <a:t> / (2.5 x 10</a:t>
            </a:r>
            <a:r>
              <a:rPr lang="en-US" baseline="30000" dirty="0"/>
              <a:t>-3</a:t>
            </a:r>
            <a:r>
              <a:rPr lang="en-US" dirty="0"/>
              <a:t> x 15.6)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3352800"/>
            <a:ext cx="5386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Symbol" pitchFamily="18" charset="2"/>
              </a:rPr>
              <a:t>l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dirty="0"/>
              <a:t>1.7 x 10</a:t>
            </a:r>
            <a:r>
              <a:rPr lang="en-US" baseline="30000" dirty="0"/>
              <a:t>-32</a:t>
            </a:r>
            <a:r>
              <a:rPr lang="en-US" dirty="0"/>
              <a:t> m = 1.7 x 10</a:t>
            </a:r>
            <a:r>
              <a:rPr lang="en-US" baseline="30000" dirty="0"/>
              <a:t>-23</a:t>
            </a:r>
            <a:r>
              <a:rPr lang="en-US" dirty="0"/>
              <a:t> nm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1608" y="820699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¿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Cuál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la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longitud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onda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De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Broglie                                 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(en nm) de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una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pelota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ping-pong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2.5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gramos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masa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que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tiene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una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velocidad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constante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15.6 m/s?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52913" y="2370138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/>
              <a:t>m en kg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27350" y="2370138"/>
            <a:ext cx="1090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h en J</a:t>
            </a:r>
            <a:r>
              <a:rPr lang="en-US" sz="2000" dirty="0">
                <a:cs typeface="Arial" charset="0"/>
              </a:rPr>
              <a:t>•</a:t>
            </a:r>
            <a:r>
              <a:rPr lang="en-US" sz="2000" dirty="0"/>
              <a:t>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89625" y="2370138"/>
            <a:ext cx="132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u en (m/s)</a:t>
            </a:r>
          </a:p>
        </p:txBody>
      </p:sp>
      <p:pic>
        <p:nvPicPr>
          <p:cNvPr id="10" name="Picture 14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08" y="820699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ientífica\Desktop\e-schrodin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3789"/>
            <a:ext cx="5832648" cy="40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1608" y="820699"/>
            <a:ext cx="5212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Ecuación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Schrödinger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pic>
        <p:nvPicPr>
          <p:cNvPr id="3075" name="Picture 3" descr="C:\Users\Científica\Desktop\Schrodi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82309"/>
            <a:ext cx="1554162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63975"/>
            <a:ext cx="4257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0751" y="584807"/>
            <a:ext cx="6781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Números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Cuánticos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:</a:t>
            </a:r>
          </a:p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Número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cuántico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principal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Symbol" pitchFamily="18" charset="2"/>
              </a:rPr>
              <a:t>Y = </a:t>
            </a:r>
            <a:r>
              <a:rPr lang="en-US" dirty="0" err="1"/>
              <a:t>fn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m</a:t>
            </a:r>
            <a:r>
              <a:rPr lang="en-US" i="1" baseline="-25000" dirty="0"/>
              <a:t>l</a:t>
            </a:r>
            <a:r>
              <a:rPr lang="en-US" dirty="0"/>
              <a:t>, </a:t>
            </a:r>
            <a:r>
              <a:rPr lang="en-US" dirty="0" err="1"/>
              <a:t>m</a:t>
            </a:r>
            <a:r>
              <a:rPr lang="en-US" baseline="-25000" dirty="0" err="1"/>
              <a:t>s</a:t>
            </a:r>
            <a:r>
              <a:rPr lang="en-US" dirty="0"/>
              <a:t>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91163" y="2193925"/>
            <a:ext cx="2128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cuántico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2288" y="2727325"/>
            <a:ext cx="1914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n</a:t>
            </a:r>
            <a:r>
              <a:rPr lang="en-US" sz="2000" dirty="0">
                <a:latin typeface="Times LT Std" pitchFamily="18" charset="0"/>
              </a:rPr>
              <a:t> = 1, 2, 3, 4, ….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88988" y="3505200"/>
            <a:ext cx="3254375" cy="369888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Distancia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desde</a:t>
            </a:r>
            <a:r>
              <a:rPr lang="en-US" sz="1800" dirty="0">
                <a:latin typeface="Times LT Std" pitchFamily="18" charset="0"/>
              </a:rPr>
              <a:t> e</a:t>
            </a:r>
            <a:r>
              <a:rPr lang="en-US" sz="1800" baseline="30000" dirty="0">
                <a:latin typeface="Times LT Std" pitchFamily="18" charset="0"/>
              </a:rPr>
              <a:t>-</a:t>
            </a:r>
            <a:r>
              <a:rPr lang="en-US" sz="1800" dirty="0">
                <a:latin typeface="Times LT Std" pitchFamily="18" charset="0"/>
              </a:rPr>
              <a:t> hasta el </a:t>
            </a:r>
            <a:r>
              <a:rPr lang="en-US" sz="1800" dirty="0" err="1">
                <a:latin typeface="Times LT Std" pitchFamily="18" charset="0"/>
              </a:rPr>
              <a:t>núcleo</a:t>
            </a:r>
            <a:endParaRPr lang="en-US" sz="1800" dirty="0">
              <a:latin typeface="Times LT Std" pitchFamily="18" charset="0"/>
            </a:endParaRP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4114800" y="4708530"/>
            <a:ext cx="3646356" cy="420688"/>
            <a:chOff x="1819" y="3008"/>
            <a:chExt cx="1940" cy="265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19" y="3008"/>
              <a:ext cx="3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Times LT Std" pitchFamily="18" charset="0"/>
                </a:rPr>
                <a:t>n=1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15" y="3139"/>
              <a:ext cx="21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77" y="3015"/>
              <a:ext cx="3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Times LT Std" pitchFamily="18" charset="0"/>
                </a:rPr>
                <a:t>n=2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46" y="3042"/>
              <a:ext cx="4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Times LT Std" pitchFamily="18" charset="0"/>
                </a:rPr>
                <a:t>n=3  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932" y="3178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30236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4600" y="1524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Y </a:t>
            </a:r>
            <a:r>
              <a:rPr lang="en-US">
                <a:latin typeface="Times LT Std" pitchFamily="18" charset="0"/>
              </a:rPr>
              <a:t>= fn(n, </a:t>
            </a:r>
            <a:r>
              <a:rPr lang="en-US" i="1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>
                <a:latin typeface="Times LT Std" pitchFamily="18" charset="0"/>
              </a:rPr>
              <a:t>, m</a:t>
            </a:r>
            <a:r>
              <a:rPr lang="en-US" i="1" baseline="-25000">
                <a:latin typeface="Times LT Std" pitchFamily="18" charset="0"/>
              </a:rPr>
              <a:t>l</a:t>
            </a:r>
            <a:r>
              <a:rPr lang="en-US">
                <a:latin typeface="Times LT Std" pitchFamily="18" charset="0"/>
              </a:rPr>
              <a:t>, m</a:t>
            </a:r>
            <a:r>
              <a:rPr lang="en-US" baseline="-25000">
                <a:latin typeface="Times LT Std" pitchFamily="18" charset="0"/>
              </a:rPr>
              <a:t>s</a:t>
            </a:r>
            <a:r>
              <a:rPr lang="en-US">
                <a:latin typeface="Times LT Std" pitchFamily="18" charset="0"/>
              </a:rPr>
              <a:t>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792822"/>
            <a:ext cx="5481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Número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del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momento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angular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8475" y="2544763"/>
            <a:ext cx="396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Dado un valor n</a:t>
            </a:r>
            <a:r>
              <a:rPr lang="en-US" sz="2000" i="1">
                <a:latin typeface="Times LT Std" pitchFamily="18" charset="0"/>
              </a:rPr>
              <a:t>, </a:t>
            </a:r>
            <a:r>
              <a:rPr lang="en-US" sz="2000" i="1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 i="1">
                <a:latin typeface="Times LT Std" pitchFamily="18" charset="0"/>
              </a:rPr>
              <a:t> </a:t>
            </a:r>
            <a:r>
              <a:rPr lang="en-US" sz="2000">
                <a:latin typeface="Times LT Std" pitchFamily="18" charset="0"/>
              </a:rPr>
              <a:t>= 0, 1, 2, 3, … n-1</a:t>
            </a:r>
            <a:endParaRPr lang="en-US" sz="2000" i="1">
              <a:latin typeface="Times LT Std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0025" y="3932238"/>
            <a:ext cx="2000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n = 1, </a:t>
            </a:r>
            <a:r>
              <a:rPr lang="en-US" sz="2000" i="1">
                <a:solidFill>
                  <a:srgbClr val="FF0000"/>
                </a:solidFill>
                <a:latin typeface="Times LT Std" pitchFamily="18" charset="0"/>
              </a:rPr>
              <a:t>l </a:t>
            </a:r>
            <a:r>
              <a:rPr lang="en-US" sz="2000" i="1">
                <a:latin typeface="Times LT Std" pitchFamily="18" charset="0"/>
              </a:rPr>
              <a:t>= 0</a:t>
            </a:r>
          </a:p>
          <a:p>
            <a:r>
              <a:rPr lang="en-US" sz="2000">
                <a:latin typeface="Times LT Std" pitchFamily="18" charset="0"/>
              </a:rPr>
              <a:t>n = 2, </a:t>
            </a:r>
            <a:r>
              <a:rPr lang="en-US" sz="2000" i="1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0 </a:t>
            </a:r>
            <a:r>
              <a:rPr lang="en-US" sz="2000" b="1">
                <a:solidFill>
                  <a:srgbClr val="FF0000"/>
                </a:solidFill>
                <a:latin typeface="Times LT Std" pitchFamily="18" charset="0"/>
              </a:rPr>
              <a:t>o</a:t>
            </a:r>
            <a:r>
              <a:rPr lang="en-US" sz="2000">
                <a:latin typeface="Times LT Std" pitchFamily="18" charset="0"/>
              </a:rPr>
              <a:t> 1</a:t>
            </a:r>
          </a:p>
          <a:p>
            <a:r>
              <a:rPr lang="en-US" sz="2000">
                <a:latin typeface="Times LT Std" pitchFamily="18" charset="0"/>
              </a:rPr>
              <a:t>n = 3, </a:t>
            </a:r>
            <a:r>
              <a:rPr lang="en-US" sz="2000" i="1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0, 1, </a:t>
            </a:r>
            <a:r>
              <a:rPr lang="en-US" sz="2000" b="1">
                <a:solidFill>
                  <a:srgbClr val="FF0000"/>
                </a:solidFill>
                <a:latin typeface="Times LT Std" pitchFamily="18" charset="0"/>
              </a:rPr>
              <a:t>o</a:t>
            </a:r>
            <a:r>
              <a:rPr lang="en-US" sz="2000">
                <a:latin typeface="Times LT Std" pitchFamily="18" charset="0"/>
              </a:rPr>
              <a:t> 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61716" y="5626100"/>
            <a:ext cx="5344368" cy="369888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smtClean="0">
                <a:latin typeface="Times LT Std" pitchFamily="18" charset="0"/>
              </a:rPr>
              <a:t>Orbital: “</a:t>
            </a:r>
            <a:r>
              <a:rPr lang="en-US" sz="1800" dirty="0" err="1" smtClean="0">
                <a:latin typeface="Times LT Std" pitchFamily="18" charset="0"/>
              </a:rPr>
              <a:t>volumen</a:t>
            </a:r>
            <a:r>
              <a:rPr lang="en-US" sz="1800" dirty="0">
                <a:latin typeface="Times LT Std" pitchFamily="18" charset="0"/>
              </a:rPr>
              <a:t>” de </a:t>
            </a:r>
            <a:r>
              <a:rPr lang="en-US" sz="1800" dirty="0" err="1">
                <a:latin typeface="Times LT Std" pitchFamily="18" charset="0"/>
              </a:rPr>
              <a:t>espacio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que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ocupan</a:t>
            </a:r>
            <a:r>
              <a:rPr lang="en-US" sz="1800" dirty="0">
                <a:latin typeface="Times LT Std" pitchFamily="18" charset="0"/>
              </a:rPr>
              <a:t> los e</a:t>
            </a:r>
            <a:r>
              <a:rPr lang="en-US" sz="1800" baseline="30000" dirty="0">
                <a:latin typeface="Times LT Std" pitchFamily="18" charset="0"/>
              </a:rPr>
              <a:t>-</a:t>
            </a:r>
            <a:r>
              <a:rPr lang="en-US" sz="1800" dirty="0">
                <a:latin typeface="Times LT Std" pitchFamily="18" charset="0"/>
              </a:rPr>
              <a:t>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51500" y="3779838"/>
            <a:ext cx="1819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i="1"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0     orbital s</a:t>
            </a:r>
          </a:p>
          <a:p>
            <a:r>
              <a:rPr lang="en-US" sz="2000" i="1"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1     orbital p</a:t>
            </a:r>
          </a:p>
          <a:p>
            <a:r>
              <a:rPr lang="en-US" sz="2000" i="1"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2     orbital d</a:t>
            </a:r>
          </a:p>
          <a:p>
            <a:r>
              <a:rPr lang="en-US" sz="2000" i="1"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3     orbital f</a:t>
            </a:r>
            <a:endParaRPr lang="en-US" sz="2000" i="1"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0 CuadroTexto"/>
          <p:cNvSpPr txBox="1">
            <a:spLocks noChangeArrowheads="1"/>
          </p:cNvSpPr>
          <p:nvPr/>
        </p:nvSpPr>
        <p:spPr bwMode="auto">
          <a:xfrm>
            <a:off x="908050" y="2742456"/>
            <a:ext cx="175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CO" sz="1400">
                <a:latin typeface="Times LT Std" pitchFamily="18" charset="0"/>
              </a:rPr>
              <a:t>Monóxido de carbono</a:t>
            </a:r>
          </a:p>
        </p:txBody>
      </p:sp>
      <p:sp>
        <p:nvSpPr>
          <p:cNvPr id="4" name="13 CuadroTexto"/>
          <p:cNvSpPr txBox="1">
            <a:spLocks noChangeArrowheads="1"/>
          </p:cNvSpPr>
          <p:nvPr/>
        </p:nvSpPr>
        <p:spPr bwMode="auto">
          <a:xfrm>
            <a:off x="984250" y="4723656"/>
            <a:ext cx="1597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CO" sz="1400">
                <a:latin typeface="Times LT Std" pitchFamily="18" charset="0"/>
              </a:rPr>
              <a:t>Dióxido de carbono</a:t>
            </a:r>
          </a:p>
        </p:txBody>
      </p:sp>
      <p:pic>
        <p:nvPicPr>
          <p:cNvPr id="5" name="Picture 2" descr="C:\Users\Familia Pedraza\Desktop\mg\Capitulo 2_Estructura atómica\imag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132856"/>
            <a:ext cx="56197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79450" y="1523256"/>
            <a:ext cx="3927475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MX" sz="2000" dirty="0">
                <a:latin typeface="Times LT Std" pitchFamily="18" charset="0"/>
              </a:rPr>
              <a:t>Relación de oxígeno en el CO y CO</a:t>
            </a:r>
            <a:r>
              <a:rPr lang="es-MX" sz="2000" baseline="-25000" dirty="0">
                <a:latin typeface="Times LT Std" pitchFamily="18" charset="0"/>
              </a:rPr>
              <a:t>2</a:t>
            </a:r>
            <a:endParaRPr lang="es-ES" sz="2000" baseline="-25000" dirty="0">
              <a:latin typeface="Times LT Std" pitchFamily="18" charset="0"/>
            </a:endParaRP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467544" y="761256"/>
            <a:ext cx="5367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Ley de las proporciones múltiples.</a:t>
            </a:r>
          </a:p>
        </p:txBody>
      </p:sp>
    </p:spTree>
    <p:extLst>
      <p:ext uri="{BB962C8B-B14F-4D97-AF65-F5344CB8AC3E}">
        <p14:creationId xmlns:p14="http://schemas.microsoft.com/office/powerpoint/2010/main" val="33068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35596" y="751062"/>
            <a:ext cx="1916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i="1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0 (</a:t>
            </a:r>
            <a:r>
              <a:rPr lang="en-US" sz="2000" dirty="0" err="1">
                <a:latin typeface="Times LT Std" pitchFamily="18" charset="0"/>
              </a:rPr>
              <a:t>orbitales</a:t>
            </a:r>
            <a:r>
              <a:rPr lang="en-US" sz="2000" dirty="0">
                <a:latin typeface="Times LT Std" pitchFamily="18" charset="0"/>
              </a:rPr>
              <a:t> s)</a:t>
            </a:r>
            <a:endParaRPr lang="en-US" sz="2000" i="1" dirty="0">
              <a:latin typeface="Times LT Std" pitchFamily="18" charset="0"/>
            </a:endParaRPr>
          </a:p>
        </p:txBody>
      </p:sp>
      <p:pic>
        <p:nvPicPr>
          <p:cNvPr id="4" name="Picture 6" descr="cha56011_0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18" y="3083099"/>
            <a:ext cx="4698781" cy="17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2632" y="2686224"/>
            <a:ext cx="2008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i="1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1 (</a:t>
            </a:r>
            <a:r>
              <a:rPr lang="en-US" sz="2000" dirty="0" err="1">
                <a:latin typeface="Times LT Std" pitchFamily="18" charset="0"/>
              </a:rPr>
              <a:t>orbitales</a:t>
            </a:r>
            <a:r>
              <a:rPr lang="en-US" sz="2000" dirty="0">
                <a:latin typeface="Times LT Std" pitchFamily="18" charset="0"/>
              </a:rPr>
              <a:t> p) </a:t>
            </a:r>
            <a:endParaRPr lang="en-US" sz="2000" i="1" dirty="0">
              <a:latin typeface="Times LT Std" pitchFamily="18" charset="0"/>
            </a:endParaRPr>
          </a:p>
        </p:txBody>
      </p:sp>
      <p:pic>
        <p:nvPicPr>
          <p:cNvPr id="6" name="Picture 9" descr="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19731"/>
            <a:ext cx="3053756" cy="17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ha56011_07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038457"/>
            <a:ext cx="6606391" cy="14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2037" y="4581140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i="1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>
                <a:latin typeface="Times LT Std" pitchFamily="18" charset="0"/>
              </a:rPr>
              <a:t> = 2 (orbitales d)</a:t>
            </a:r>
          </a:p>
        </p:txBody>
      </p:sp>
    </p:spTree>
    <p:extLst>
      <p:ext uri="{BB962C8B-B14F-4D97-AF65-F5344CB8AC3E}">
        <p14:creationId xmlns:p14="http://schemas.microsoft.com/office/powerpoint/2010/main" val="20738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56011_0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59013" y="3212976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-1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33454" y="3192194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37206" y="3192194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1</a:t>
            </a:r>
          </a:p>
        </p:txBody>
      </p:sp>
      <p:pic>
        <p:nvPicPr>
          <p:cNvPr id="7" name="Picture 6" descr="cha56011_07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5438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03300" y="57150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-2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90800" y="57150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-1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67200" y="571500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41988" y="571500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>
                <a:solidFill>
                  <a:srgbClr val="FF0000"/>
                </a:solidFill>
                <a:latin typeface="Times LT Std" pitchFamily="18" charset="0"/>
              </a:rPr>
              <a:t> = 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315200" y="571500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i="1" baseline="-2500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1800">
                <a:solidFill>
                  <a:srgbClr val="FF0000"/>
                </a:solidFill>
                <a:latin typeface="Times LT Std" pitchFamily="18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5832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55745" y="1431203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Y </a:t>
            </a:r>
            <a:r>
              <a:rPr lang="en-US">
                <a:latin typeface="Times LT Std" pitchFamily="18" charset="0"/>
              </a:rPr>
              <a:t>= fn(n, </a:t>
            </a:r>
            <a:r>
              <a:rPr lang="en-US" i="1">
                <a:latin typeface="Times LT Std" pitchFamily="18" charset="0"/>
              </a:rPr>
              <a:t>l</a:t>
            </a:r>
            <a:r>
              <a:rPr lang="en-US">
                <a:latin typeface="Times LT Std" pitchFamily="18" charset="0"/>
              </a:rPr>
              <a:t>, </a:t>
            </a:r>
            <a:r>
              <a:rPr lang="en-US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i="1" baseline="-2500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>
                <a:latin typeface="Times LT Std" pitchFamily="18" charset="0"/>
              </a:rPr>
              <a:t>, m</a:t>
            </a:r>
            <a:r>
              <a:rPr lang="en-US" baseline="-25000">
                <a:latin typeface="Times LT Std" pitchFamily="18" charset="0"/>
              </a:rPr>
              <a:t>s</a:t>
            </a:r>
            <a:r>
              <a:rPr lang="en-US">
                <a:latin typeface="Times LT Std" pitchFamily="18" charset="0"/>
              </a:rPr>
              <a:t>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598662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Número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magnético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m</a:t>
            </a:r>
            <a:r>
              <a:rPr lang="en-US" sz="2400" b="1" i="1" baseline="-25000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03345" y="2894878"/>
            <a:ext cx="338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Dado un valor de </a:t>
            </a:r>
            <a:r>
              <a:rPr lang="en-US" sz="2000" i="1" dirty="0">
                <a:latin typeface="Times LT Std" pitchFamily="18" charset="0"/>
              </a:rPr>
              <a:t>l</a:t>
            </a:r>
            <a:endParaRPr lang="en-US" sz="2000" dirty="0">
              <a:latin typeface="Times LT Std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-</a:t>
            </a:r>
            <a:r>
              <a:rPr lang="en-US" sz="2000" i="1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, …., 0, …. +</a:t>
            </a:r>
            <a:r>
              <a:rPr lang="en-US" sz="2000" i="1" dirty="0">
                <a:latin typeface="Times LT Std" pitchFamily="18" charset="0"/>
              </a:rPr>
              <a:t>l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80484" y="5393603"/>
            <a:ext cx="4104425" cy="369888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>
                <a:latin typeface="Times LT Std" pitchFamily="18" charset="0"/>
              </a:rPr>
              <a:t>Orientación</a:t>
            </a:r>
            <a:r>
              <a:rPr lang="en-US" sz="1800" dirty="0">
                <a:latin typeface="Times LT Std" pitchFamily="18" charset="0"/>
              </a:rPr>
              <a:t> del orbital en el </a:t>
            </a:r>
            <a:r>
              <a:rPr lang="en-US" sz="1800" dirty="0" err="1">
                <a:latin typeface="Times LT Std" pitchFamily="18" charset="0"/>
              </a:rPr>
              <a:t>espacio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58858" y="4234728"/>
            <a:ext cx="44855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Si </a:t>
            </a:r>
            <a:r>
              <a:rPr lang="en-US" sz="2000" i="1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1 (orbital p), 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-1, 0, </a:t>
            </a:r>
            <a:r>
              <a:rPr lang="en-US" sz="2000" b="1" dirty="0" smtClean="0">
                <a:solidFill>
                  <a:srgbClr val="FF0000"/>
                </a:solidFill>
                <a:latin typeface="Times LT Std" pitchFamily="18" charset="0"/>
              </a:rPr>
              <a:t>ó</a:t>
            </a:r>
            <a:r>
              <a:rPr lang="en-US" sz="2000" b="1" dirty="0" smtClean="0">
                <a:latin typeface="Times LT Std" pitchFamily="18" charset="0"/>
              </a:rPr>
              <a:t> </a:t>
            </a:r>
            <a:r>
              <a:rPr lang="en-US" sz="2000" dirty="0">
                <a:latin typeface="Times LT Std" pitchFamily="18" charset="0"/>
              </a:rPr>
              <a:t>1</a:t>
            </a:r>
          </a:p>
          <a:p>
            <a:r>
              <a:rPr lang="en-US" sz="2000" dirty="0">
                <a:latin typeface="Times LT Std" pitchFamily="18" charset="0"/>
              </a:rPr>
              <a:t>Si </a:t>
            </a:r>
            <a:r>
              <a:rPr lang="en-US" sz="2000" i="1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2 (orbital d), </a:t>
            </a:r>
            <a:r>
              <a:rPr lang="en-US" sz="2000" dirty="0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-2, -1, 0, 1, </a:t>
            </a:r>
            <a:r>
              <a:rPr lang="en-US" sz="2000" b="1" dirty="0" smtClean="0">
                <a:solidFill>
                  <a:srgbClr val="FF0000"/>
                </a:solidFill>
                <a:latin typeface="Times LT Std" pitchFamily="18" charset="0"/>
              </a:rPr>
              <a:t>ó</a:t>
            </a:r>
            <a:r>
              <a:rPr lang="en-US" sz="2000" b="1" dirty="0" smtClean="0">
                <a:latin typeface="Times LT Std" pitchFamily="18" charset="0"/>
              </a:rPr>
              <a:t> </a:t>
            </a:r>
            <a:r>
              <a:rPr lang="en-US" sz="2000" dirty="0">
                <a:latin typeface="Times LT Std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07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813" y="17367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>
                <a:latin typeface="Symbol" pitchFamily="18" charset="2"/>
              </a:rPr>
              <a:t>Y </a:t>
            </a:r>
            <a:r>
              <a:rPr lang="en-US" sz="2000" dirty="0">
                <a:latin typeface="Times LT Std" pitchFamily="18" charset="0"/>
              </a:rPr>
              <a:t>= </a:t>
            </a:r>
            <a:r>
              <a:rPr lang="en-US" sz="2000" dirty="0" err="1">
                <a:latin typeface="Times LT Std" pitchFamily="18" charset="0"/>
              </a:rPr>
              <a:t>fn</a:t>
            </a:r>
            <a:r>
              <a:rPr lang="en-US" sz="2000" dirty="0">
                <a:latin typeface="Times LT Std" pitchFamily="18" charset="0"/>
              </a:rPr>
              <a:t>(n, </a:t>
            </a:r>
            <a:r>
              <a:rPr lang="en-US" sz="2000" i="1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, m</a:t>
            </a:r>
            <a:r>
              <a:rPr lang="en-US" sz="2000" i="1" baseline="-25000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2000" baseline="-25000" dirty="0" err="1">
                <a:solidFill>
                  <a:srgbClr val="FF0000"/>
                </a:solidFill>
                <a:latin typeface="Times LT Std" pitchFamily="18" charset="0"/>
              </a:rPr>
              <a:t>s</a:t>
            </a:r>
            <a:r>
              <a:rPr lang="en-US" sz="2000" dirty="0">
                <a:latin typeface="Times LT Std" pitchFamily="18" charset="0"/>
              </a:rPr>
              <a:t>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5306" y="822856"/>
            <a:ext cx="4818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número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giro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(spin)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m</a:t>
            </a:r>
            <a:r>
              <a:rPr lang="en-US" sz="2400" b="1" baseline="-25000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s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33445" y="2318616"/>
            <a:ext cx="157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err="1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2000" baseline="-25000" dirty="0" err="1">
                <a:solidFill>
                  <a:srgbClr val="FF0000"/>
                </a:solidFill>
                <a:latin typeface="Times LT Std" pitchFamily="18" charset="0"/>
              </a:rPr>
              <a:t>s</a:t>
            </a:r>
            <a:r>
              <a:rPr lang="en-US" sz="2000" dirty="0">
                <a:latin typeface="Times LT Std" pitchFamily="18" charset="0"/>
              </a:rPr>
              <a:t> = +</a:t>
            </a:r>
            <a:r>
              <a:rPr lang="en-US" sz="2000" dirty="0">
                <a:latin typeface="Times LT Std" pitchFamily="18" charset="0"/>
                <a:cs typeface="Arial" charset="0"/>
              </a:rPr>
              <a:t>½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LT Std" pitchFamily="18" charset="0"/>
              </a:rPr>
              <a:t>o</a:t>
            </a:r>
            <a:r>
              <a:rPr lang="en-US" sz="2000" dirty="0">
                <a:latin typeface="Times LT Std" pitchFamily="18" charset="0"/>
              </a:rPr>
              <a:t> -</a:t>
            </a:r>
            <a:r>
              <a:rPr lang="en-US" sz="2000" dirty="0">
                <a:latin typeface="Times LT Std" pitchFamily="18" charset="0"/>
                <a:cs typeface="Arial" charset="0"/>
              </a:rPr>
              <a:t>½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6" name="Picture 6" descr="cha56011_0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5901314" y="2511425"/>
            <a:ext cx="23463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94575" y="548640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err="1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baseline="-25000" dirty="0" err="1">
                <a:solidFill>
                  <a:srgbClr val="FF0000"/>
                </a:solidFill>
                <a:latin typeface="Times LT Std" pitchFamily="18" charset="0"/>
              </a:rPr>
              <a:t>s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-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  <a:cs typeface="Arial" charset="0"/>
              </a:rPr>
              <a:t>½</a:t>
            </a:r>
            <a:endParaRPr lang="en-US" sz="18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70588" y="5486400"/>
            <a:ext cx="963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err="1">
                <a:solidFill>
                  <a:srgbClr val="FF0000"/>
                </a:solidFill>
                <a:latin typeface="Times LT Std" pitchFamily="18" charset="0"/>
              </a:rPr>
              <a:t>m</a:t>
            </a:r>
            <a:r>
              <a:rPr lang="en-US" sz="1800" baseline="-25000" dirty="0" err="1">
                <a:solidFill>
                  <a:srgbClr val="FF0000"/>
                </a:solidFill>
                <a:latin typeface="Times LT Std" pitchFamily="18" charset="0"/>
              </a:rPr>
              <a:t>s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</a:rPr>
              <a:t> = +</a:t>
            </a:r>
            <a:r>
              <a:rPr lang="en-US" sz="1800" dirty="0">
                <a:solidFill>
                  <a:srgbClr val="FF0000"/>
                </a:solidFill>
                <a:latin typeface="Times LT Std" pitchFamily="18" charset="0"/>
                <a:cs typeface="Arial" charset="0"/>
              </a:rPr>
              <a:t>½</a:t>
            </a:r>
            <a:endParaRPr lang="en-US" sz="18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pic>
        <p:nvPicPr>
          <p:cNvPr id="9" name="Picture 11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886200"/>
            <a:ext cx="475456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72862" y="2852936"/>
            <a:ext cx="4038600" cy="1468438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i="1" dirty="0">
                <a:latin typeface="Times LT Std" pitchFamily="18" charset="0"/>
              </a:rPr>
              <a:t>Principio de </a:t>
            </a:r>
            <a:r>
              <a:rPr lang="en-US" sz="1800" b="1" i="1" dirty="0" err="1">
                <a:latin typeface="Times LT Std" pitchFamily="18" charset="0"/>
              </a:rPr>
              <a:t>exclusión</a:t>
            </a:r>
            <a:r>
              <a:rPr lang="en-US" sz="1800" b="1" i="1" dirty="0">
                <a:latin typeface="Times LT Std" pitchFamily="18" charset="0"/>
              </a:rPr>
              <a:t> de Pauli </a:t>
            </a:r>
            <a:r>
              <a:rPr lang="en-US" sz="1800" dirty="0">
                <a:latin typeface="Times LT Std" pitchFamily="18" charset="0"/>
              </a:rPr>
              <a:t>– </a:t>
            </a:r>
            <a:r>
              <a:rPr lang="en-US" sz="1800" dirty="0" err="1">
                <a:latin typeface="Times LT Std" pitchFamily="18" charset="0"/>
              </a:rPr>
              <a:t>cada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electrón</a:t>
            </a:r>
            <a:r>
              <a:rPr lang="en-US" sz="1800" dirty="0">
                <a:latin typeface="Times LT Std" pitchFamily="18" charset="0"/>
              </a:rPr>
              <a:t> en un  </a:t>
            </a:r>
            <a:r>
              <a:rPr lang="en-US" sz="1800" dirty="0" err="1">
                <a:latin typeface="Times LT Std" pitchFamily="18" charset="0"/>
              </a:rPr>
              <a:t>átomo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tiene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sus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propios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números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cuánticos</a:t>
            </a:r>
            <a:r>
              <a:rPr lang="en-US" sz="1800" dirty="0">
                <a:latin typeface="Times LT Std" pitchFamily="18" charset="0"/>
              </a:rPr>
              <a:t>, y no </a:t>
            </a:r>
            <a:r>
              <a:rPr lang="en-US" sz="1800" dirty="0" err="1">
                <a:latin typeface="Times LT Std" pitchFamily="18" charset="0"/>
              </a:rPr>
              <a:t>pueden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existir</a:t>
            </a:r>
            <a:r>
              <a:rPr lang="en-US" sz="1800" dirty="0">
                <a:latin typeface="Times LT Std" pitchFamily="18" charset="0"/>
              </a:rPr>
              <a:t> dos e</a:t>
            </a:r>
            <a:r>
              <a:rPr lang="en-US" sz="1800" baseline="30000" dirty="0">
                <a:latin typeface="Times LT Std" pitchFamily="18" charset="0"/>
              </a:rPr>
              <a:t>-</a:t>
            </a:r>
            <a:r>
              <a:rPr lang="en-US" sz="1800" dirty="0">
                <a:latin typeface="Times LT Std" pitchFamily="18" charset="0"/>
              </a:rPr>
              <a:t> en el </a:t>
            </a:r>
            <a:r>
              <a:rPr lang="en-US" sz="1800" dirty="0" err="1">
                <a:latin typeface="Times LT Std" pitchFamily="18" charset="0"/>
              </a:rPr>
              <a:t>mismo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átomo</a:t>
            </a:r>
            <a:r>
              <a:rPr lang="en-US" sz="1800" dirty="0">
                <a:latin typeface="Times LT Std" pitchFamily="18" charset="0"/>
              </a:rPr>
              <a:t> con los </a:t>
            </a:r>
            <a:r>
              <a:rPr lang="en-US" sz="1800" dirty="0" err="1">
                <a:latin typeface="Times LT Std" pitchFamily="18" charset="0"/>
              </a:rPr>
              <a:t>mismos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valores</a:t>
            </a:r>
            <a:r>
              <a:rPr lang="en-US" sz="1800" dirty="0">
                <a:latin typeface="Times LT Std" pitchFamily="18" charset="0"/>
              </a:rPr>
              <a:t>.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11179" y="878743"/>
            <a:ext cx="489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Times LT Std"/>
              </a:rPr>
              <a:t>Principio de exclusión de Pauli</a:t>
            </a:r>
          </a:p>
        </p:txBody>
      </p:sp>
      <p:pic>
        <p:nvPicPr>
          <p:cNvPr id="3074" name="Picture 2" descr="C:\Users\Javier\Desktop\200px-Wolfgang_Pauli_ETH-Bib_Portr_0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01963"/>
            <a:ext cx="254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41046" y="1325562"/>
            <a:ext cx="680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ocupando</a:t>
            </a:r>
            <a:r>
              <a:rPr lang="en-US" sz="2000" dirty="0">
                <a:latin typeface="Times LT Std" pitchFamily="18" charset="0"/>
              </a:rPr>
              <a:t> el </a:t>
            </a:r>
            <a:r>
              <a:rPr lang="en-US" sz="2000" dirty="0" err="1">
                <a:latin typeface="Times LT Std" pitchFamily="18" charset="0"/>
              </a:rPr>
              <a:t>nivel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más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bajo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de los </a:t>
            </a:r>
            <a:r>
              <a:rPr lang="en-US" sz="2000" dirty="0" err="1">
                <a:latin typeface="Times LT Std" pitchFamily="18" charset="0"/>
              </a:rPr>
              <a:t>orbitales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4" name="Picture 3" descr="cha56011_0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 b="5890"/>
          <a:stretch>
            <a:fillRect/>
          </a:stretch>
        </p:blipFill>
        <p:spPr bwMode="auto">
          <a:xfrm>
            <a:off x="1949450" y="2111375"/>
            <a:ext cx="46482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251200" y="54340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403600" y="54340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13876" y="6089650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H 1 </a:t>
            </a:r>
            <a:r>
              <a:rPr lang="en-US" sz="1600" dirty="0" err="1">
                <a:latin typeface="Times LT Std" pitchFamily="18" charset="0"/>
              </a:rPr>
              <a:t>electrón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56013" y="5753100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H  1s</a:t>
            </a:r>
            <a:r>
              <a:rPr lang="en-US" sz="1600" baseline="30000" dirty="0">
                <a:latin typeface="Times LT Std" pitchFamily="18" charset="0"/>
              </a:rPr>
              <a:t>1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60069" y="6085523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He 2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79975" y="57531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He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251200" y="41513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88719" y="4959350"/>
            <a:ext cx="1395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Li 3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88719" y="4595813"/>
            <a:ext cx="1060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Li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2s</a:t>
            </a:r>
            <a:r>
              <a:rPr lang="en-US" sz="1600" baseline="30000" dirty="0">
                <a:latin typeface="Times LT Std" pitchFamily="18" charset="0"/>
              </a:rPr>
              <a:t>1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403600" y="41386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76612" y="4990919"/>
            <a:ext cx="1490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 Be 4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276975" y="4670653"/>
            <a:ext cx="1012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Be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34757" y="4217217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B 5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937000" y="39735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30107" y="3948159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B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2p</a:t>
            </a:r>
            <a:r>
              <a:rPr lang="en-US" sz="1600" baseline="30000" dirty="0">
                <a:latin typeface="Times LT Std" pitchFamily="18" charset="0"/>
              </a:rPr>
              <a:t>1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47255" y="4202113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C 6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038600" y="39862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46888" y="373620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/>
              <a:t>?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4265613" y="39735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249420" y="375312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/>
              <a:t>?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6200000">
            <a:off x="1511300" y="4013200"/>
            <a:ext cx="1060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1600">
                <a:latin typeface="Times LT Std" pitchFamily="18" charset="0"/>
              </a:rPr>
              <a:t>Energía</a:t>
            </a:r>
          </a:p>
        </p:txBody>
      </p:sp>
    </p:spTree>
    <p:extLst>
      <p:ext uri="{BB962C8B-B14F-4D97-AF65-F5344CB8AC3E}">
        <p14:creationId xmlns:p14="http://schemas.microsoft.com/office/powerpoint/2010/main" val="28031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8" y="1984906"/>
            <a:ext cx="76200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64528" y="1201890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Relación entre los números </a:t>
            </a:r>
            <a:r>
              <a:rPr lang="es-CO" sz="2400" b="1" dirty="0" smtClean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cuánticos </a:t>
            </a:r>
            <a:r>
              <a:rPr lang="es-CO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y los orbitales</a:t>
            </a:r>
            <a:endParaRPr lang="es-ES" sz="2400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98775" y="1538288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</a:rPr>
              <a:t>Y </a:t>
            </a:r>
            <a:r>
              <a:rPr lang="en-US" sz="2000"/>
              <a:t>= fn(n, </a:t>
            </a:r>
            <a:r>
              <a:rPr lang="en-US" sz="2000" i="1"/>
              <a:t>l</a:t>
            </a:r>
            <a:r>
              <a:rPr lang="en-US" sz="2000"/>
              <a:t>, m</a:t>
            </a:r>
            <a:r>
              <a:rPr lang="en-US" sz="2000" i="1" baseline="-25000"/>
              <a:t>l</a:t>
            </a:r>
            <a:r>
              <a:rPr lang="en-US" sz="2000"/>
              <a:t>, m</a:t>
            </a:r>
            <a:r>
              <a:rPr lang="en-US" sz="2000" baseline="-25000"/>
              <a:t>s</a:t>
            </a:r>
            <a:r>
              <a:rPr lang="en-US" sz="2000"/>
              <a:t>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5175" y="2133600"/>
            <a:ext cx="453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>
                <a:latin typeface="Times LT Std" pitchFamily="18" charset="0"/>
              </a:rPr>
              <a:t>Nivel – electrones con el mismo valor de 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5175" y="2559050"/>
            <a:ext cx="5061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O</a:t>
            </a:r>
            <a:r>
              <a:rPr lang="en-US" sz="2000" dirty="0" smtClean="0">
                <a:latin typeface="Times LT Std" pitchFamily="18" charset="0"/>
              </a:rPr>
              <a:t>rbital </a:t>
            </a:r>
            <a:r>
              <a:rPr lang="en-US" sz="2000" dirty="0">
                <a:latin typeface="Times LT Std" pitchFamily="18" charset="0"/>
              </a:rPr>
              <a:t>–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con el </a:t>
            </a:r>
            <a:r>
              <a:rPr lang="en-US" sz="2000" dirty="0" err="1">
                <a:latin typeface="Times LT Std" pitchFamily="18" charset="0"/>
              </a:rPr>
              <a:t>mismo</a:t>
            </a:r>
            <a:r>
              <a:rPr lang="en-US" sz="2000" dirty="0">
                <a:latin typeface="Times LT Std" pitchFamily="18" charset="0"/>
              </a:rPr>
              <a:t> valor de </a:t>
            </a:r>
            <a:r>
              <a:rPr lang="en-US" sz="2000" i="1" dirty="0">
                <a:latin typeface="Times LT Std" pitchFamily="18" charset="0"/>
              </a:rPr>
              <a:t>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LT Std" pitchFamily="18" charset="0"/>
              </a:rPr>
              <a:t>y </a:t>
            </a:r>
            <a:r>
              <a:rPr lang="en-US" sz="2000" i="1" dirty="0">
                <a:latin typeface="Times LT Std" pitchFamily="18" charset="0"/>
              </a:rPr>
              <a:t>l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5175" y="3032125"/>
            <a:ext cx="5913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Times LT Std" pitchFamily="18" charset="0"/>
              </a:rPr>
              <a:t>Sub-orbital </a:t>
            </a:r>
            <a:r>
              <a:rPr lang="en-US" sz="2000" dirty="0">
                <a:latin typeface="Times LT Std" pitchFamily="18" charset="0"/>
              </a:rPr>
              <a:t>–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con el </a:t>
            </a:r>
            <a:r>
              <a:rPr lang="en-US" sz="2000" dirty="0" err="1">
                <a:latin typeface="Times LT Std" pitchFamily="18" charset="0"/>
              </a:rPr>
              <a:t>mismo</a:t>
            </a:r>
            <a:r>
              <a:rPr lang="en-US" sz="2000" dirty="0">
                <a:latin typeface="Times LT Std" pitchFamily="18" charset="0"/>
              </a:rPr>
              <a:t> valor de </a:t>
            </a:r>
            <a:r>
              <a:rPr lang="en-US" sz="2000" i="1" dirty="0">
                <a:latin typeface="Times LT Std" pitchFamily="18" charset="0"/>
              </a:rPr>
              <a:t>n, l</a:t>
            </a:r>
            <a:r>
              <a:rPr lang="en-US" sz="2000" dirty="0">
                <a:latin typeface="Times LT Std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LT Std" pitchFamily="18" charset="0"/>
              </a:rPr>
              <a:t>y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i="1" dirty="0">
                <a:latin typeface="Times LT Std" pitchFamily="18" charset="0"/>
              </a:rPr>
              <a:t>m</a:t>
            </a:r>
            <a:r>
              <a:rPr lang="en-US" sz="2000" i="1" baseline="-25000" dirty="0">
                <a:latin typeface="Times LT Std" pitchFamily="18" charset="0"/>
              </a:rPr>
              <a:t>l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62312" y="3894881"/>
            <a:ext cx="6989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¿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Cuántos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electrones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pueden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existir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en un </a:t>
            </a:r>
            <a:r>
              <a:rPr lang="en-US" sz="2400" dirty="0" smtClean="0">
                <a:solidFill>
                  <a:srgbClr val="333399"/>
                </a:solidFill>
                <a:latin typeface="Times LT Std" pitchFamily="18" charset="0"/>
              </a:rPr>
              <a:t>sub-orbital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36775" y="4648200"/>
            <a:ext cx="528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Si </a:t>
            </a:r>
            <a:r>
              <a:rPr lang="en-US" sz="2000" i="1" dirty="0">
                <a:latin typeface="Times LT Std" pitchFamily="18" charset="0"/>
              </a:rPr>
              <a:t>n, l, </a:t>
            </a:r>
            <a:r>
              <a:rPr lang="en-US" sz="2000" dirty="0">
                <a:latin typeface="Times LT Std" pitchFamily="18" charset="0"/>
              </a:rPr>
              <a:t>u </a:t>
            </a:r>
            <a:r>
              <a:rPr lang="en-US" sz="2000" i="1" dirty="0">
                <a:latin typeface="Times LT Std" pitchFamily="18" charset="0"/>
              </a:rPr>
              <a:t>m</a:t>
            </a:r>
            <a:r>
              <a:rPr lang="en-US" sz="2000" i="1" baseline="-25000" dirty="0">
                <a:latin typeface="Times LT Std" pitchFamily="18" charset="0"/>
              </a:rPr>
              <a:t>l</a:t>
            </a:r>
            <a:r>
              <a:rPr lang="en-US" sz="2000" i="1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están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definidas</a:t>
            </a:r>
            <a:r>
              <a:rPr lang="en-US" sz="2000" dirty="0">
                <a:latin typeface="Times LT Std" pitchFamily="18" charset="0"/>
              </a:rPr>
              <a:t>, </a:t>
            </a:r>
            <a:r>
              <a:rPr lang="en-US" sz="2000" dirty="0" err="1">
                <a:latin typeface="Times LT Std" pitchFamily="18" charset="0"/>
              </a:rPr>
              <a:t>entonces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i="1" dirty="0" err="1">
                <a:latin typeface="Times LT Std" pitchFamily="18" charset="0"/>
              </a:rPr>
              <a:t>m</a:t>
            </a:r>
            <a:r>
              <a:rPr lang="en-US" sz="2000" i="1" baseline="-25000" dirty="0" err="1">
                <a:latin typeface="Times LT Std" pitchFamily="18" charset="0"/>
              </a:rPr>
              <a:t>s</a:t>
            </a:r>
            <a:r>
              <a:rPr lang="en-US" sz="2000" dirty="0">
                <a:latin typeface="Times LT Std" pitchFamily="18" charset="0"/>
              </a:rPr>
              <a:t> = </a:t>
            </a:r>
            <a:r>
              <a:rPr lang="en-US" sz="2000" dirty="0">
                <a:latin typeface="Times LT Std" pitchFamily="18" charset="0"/>
                <a:cs typeface="Arial" charset="0"/>
              </a:rPr>
              <a:t>½ o - ½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97163" y="5240338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Symbol" pitchFamily="18" charset="2"/>
              </a:rPr>
              <a:t>Y </a:t>
            </a:r>
            <a:r>
              <a:rPr lang="en-US" sz="2000" dirty="0"/>
              <a:t>= (n, </a:t>
            </a:r>
            <a:r>
              <a:rPr lang="en-US" sz="2000" i="1" dirty="0"/>
              <a:t>l</a:t>
            </a:r>
            <a:r>
              <a:rPr lang="en-US" sz="2000" dirty="0"/>
              <a:t>, m</a:t>
            </a:r>
            <a:r>
              <a:rPr lang="en-US" sz="2000" i="1" baseline="-25000" dirty="0"/>
              <a:t>l</a:t>
            </a:r>
            <a:r>
              <a:rPr lang="en-US" sz="2000" dirty="0"/>
              <a:t>, </a:t>
            </a:r>
            <a:r>
              <a:rPr lang="en-US" sz="2000" dirty="0">
                <a:cs typeface="Arial" charset="0"/>
              </a:rPr>
              <a:t>½</a:t>
            </a:r>
            <a:r>
              <a:rPr lang="en-US" sz="2000" dirty="0"/>
              <a:t>)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524375" y="5241925"/>
            <a:ext cx="220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latin typeface="Symbol" pitchFamily="18" charset="2"/>
              </a:rPr>
              <a:t> Y </a:t>
            </a:r>
            <a:r>
              <a:rPr lang="en-US" sz="2000" dirty="0"/>
              <a:t>= (n, </a:t>
            </a:r>
            <a:r>
              <a:rPr lang="en-US" sz="2000" i="1" dirty="0"/>
              <a:t>l</a:t>
            </a:r>
            <a:r>
              <a:rPr lang="en-US" sz="2000" dirty="0"/>
              <a:t>, m</a:t>
            </a:r>
            <a:r>
              <a:rPr lang="en-US" sz="2000" i="1" baseline="-25000" dirty="0"/>
              <a:t>l</a:t>
            </a:r>
            <a:r>
              <a:rPr lang="en-US" sz="2000" dirty="0"/>
              <a:t>, -</a:t>
            </a:r>
            <a:r>
              <a:rPr lang="en-US" sz="2000" dirty="0">
                <a:cs typeface="Arial" charset="0"/>
              </a:rPr>
              <a:t>½</a:t>
            </a:r>
            <a:r>
              <a:rPr lang="en-US" sz="2000" dirty="0"/>
              <a:t>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163763" y="5927725"/>
            <a:ext cx="4586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Un </a:t>
            </a:r>
            <a:r>
              <a:rPr lang="en-US" sz="2000" dirty="0" smtClean="0">
                <a:latin typeface="Times LT Std" pitchFamily="18" charset="0"/>
              </a:rPr>
              <a:t>sub-orbital </a:t>
            </a:r>
            <a:r>
              <a:rPr lang="en-US" sz="2000" dirty="0" err="1">
                <a:latin typeface="Times LT Std" pitchFamily="18" charset="0"/>
              </a:rPr>
              <a:t>puede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contener</a:t>
            </a:r>
            <a:r>
              <a:rPr lang="en-US" sz="2000" dirty="0">
                <a:latin typeface="Times LT Std" pitchFamily="18" charset="0"/>
              </a:rPr>
              <a:t> 2 </a:t>
            </a:r>
            <a:r>
              <a:rPr lang="en-US" sz="2000" dirty="0" err="1">
                <a:latin typeface="Times LT Std" pitchFamily="18" charset="0"/>
              </a:rPr>
              <a:t>electrones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8312" y="642257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Ecuación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onda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Schrödinger</a:t>
            </a:r>
          </a:p>
        </p:txBody>
      </p:sp>
      <p:pic>
        <p:nvPicPr>
          <p:cNvPr id="1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576" y="1211022"/>
            <a:ext cx="5905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¿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Cuántos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Times LT Std" pitchFamily="18" charset="0"/>
              </a:rPr>
              <a:t>sub-</a:t>
            </a:r>
            <a:r>
              <a:rPr lang="en-US" sz="2400" dirty="0" err="1" smtClean="0">
                <a:solidFill>
                  <a:srgbClr val="333399"/>
                </a:solidFill>
                <a:latin typeface="Times LT Std" pitchFamily="18" charset="0"/>
              </a:rPr>
              <a:t>orbitales</a:t>
            </a:r>
            <a:r>
              <a:rPr lang="en-US" sz="2400" dirty="0" smtClean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“2p” hay en un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átomo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20726" y="2506422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/>
              <a:t>2p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133401" y="1780935"/>
            <a:ext cx="701675" cy="762000"/>
            <a:chOff x="2544" y="576"/>
            <a:chExt cx="442" cy="480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</a:rPr>
                <a:t>n=2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073076" y="3000135"/>
            <a:ext cx="768350" cy="685800"/>
            <a:chOff x="2614" y="1344"/>
            <a:chExt cx="484" cy="432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i="1" dirty="0">
                  <a:solidFill>
                    <a:srgbClr val="FF0000"/>
                  </a:solidFill>
                </a:rPr>
                <a:t>l</a:t>
              </a:r>
              <a:r>
                <a:rPr lang="en-US" sz="2400" dirty="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78076" y="1820622"/>
            <a:ext cx="356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Si </a:t>
            </a:r>
            <a:r>
              <a:rPr lang="en-US" sz="2000" i="1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1, </a:t>
            </a:r>
            <a:r>
              <a:rPr lang="en-US" sz="2000" dirty="0" err="1">
                <a:latin typeface="Times LT Std" pitchFamily="18" charset="0"/>
              </a:rPr>
              <a:t>entonces</a:t>
            </a:r>
            <a:r>
              <a:rPr lang="en-US" sz="2000" dirty="0">
                <a:latin typeface="Times LT Std" pitchFamily="18" charset="0"/>
              </a:rPr>
              <a:t> m</a:t>
            </a:r>
            <a:r>
              <a:rPr lang="en-US" sz="2000" i="1" baseline="-25000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-1, 0, o +1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978076" y="2490547"/>
            <a:ext cx="1697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3 </a:t>
            </a:r>
            <a:r>
              <a:rPr lang="en-US" sz="2000" dirty="0" smtClean="0">
                <a:latin typeface="Times LT Std" pitchFamily="18" charset="0"/>
              </a:rPr>
              <a:t>sub-</a:t>
            </a:r>
            <a:r>
              <a:rPr lang="en-US" sz="2000" dirty="0" err="1" smtClean="0">
                <a:latin typeface="Times LT Std" pitchFamily="18" charset="0"/>
              </a:rPr>
              <a:t>orbitales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13" name="Picture 14" descr="cha56011_0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76" y="2506422"/>
            <a:ext cx="3048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79376" y="4030422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¿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Cuántos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electrones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pueden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existir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en el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tercer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Times LT Std" pitchFamily="18" charset="0"/>
              </a:rPr>
              <a:t>orbital?</a:t>
            </a:r>
            <a:endParaRPr lang="en-US" sz="2400" dirty="0">
              <a:solidFill>
                <a:srgbClr val="333399"/>
              </a:solidFill>
              <a:latin typeface="Times LT Std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136576" y="528931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/>
              <a:t>3d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949251" y="4563822"/>
            <a:ext cx="701675" cy="762000"/>
            <a:chOff x="2544" y="576"/>
            <a:chExt cx="442" cy="480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</a:rPr>
                <a:t>n=3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907976" y="5783022"/>
            <a:ext cx="768350" cy="685800"/>
            <a:chOff x="2614" y="1344"/>
            <a:chExt cx="484" cy="432"/>
          </a:xfrm>
        </p:grpSpPr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 i="1">
                  <a:solidFill>
                    <a:srgbClr val="FF0000"/>
                  </a:solidFill>
                </a:rPr>
                <a:t>l</a:t>
              </a:r>
              <a:r>
                <a:rPr lang="en-US" sz="2400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203376" y="4563822"/>
            <a:ext cx="438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Si </a:t>
            </a:r>
            <a:r>
              <a:rPr lang="en-US" sz="2000" i="1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2, </a:t>
            </a:r>
            <a:r>
              <a:rPr lang="en-US" sz="2000" dirty="0" err="1">
                <a:latin typeface="Times LT Std" pitchFamily="18" charset="0"/>
              </a:rPr>
              <a:t>entonces</a:t>
            </a:r>
            <a:r>
              <a:rPr lang="en-US" sz="2000" dirty="0">
                <a:latin typeface="Times LT Std" pitchFamily="18" charset="0"/>
              </a:rPr>
              <a:t> m</a:t>
            </a:r>
            <a:r>
              <a:rPr lang="en-US" sz="2000" i="1" baseline="-25000" dirty="0">
                <a:latin typeface="Times LT Std" pitchFamily="18" charset="0"/>
              </a:rPr>
              <a:t>l</a:t>
            </a:r>
            <a:r>
              <a:rPr lang="en-US" sz="2000" dirty="0">
                <a:latin typeface="Times LT Std" pitchFamily="18" charset="0"/>
              </a:rPr>
              <a:t> = -2, -1, 0, +1, or +2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844601" y="5309947"/>
            <a:ext cx="5997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>
                <a:latin typeface="Times LT Std" pitchFamily="18" charset="0"/>
              </a:rPr>
              <a:t>5 </a:t>
            </a:r>
            <a:r>
              <a:rPr lang="en-US" sz="2000" dirty="0" smtClean="0">
                <a:latin typeface="Times LT Std" pitchFamily="18" charset="0"/>
              </a:rPr>
              <a:t>sub-</a:t>
            </a:r>
            <a:r>
              <a:rPr lang="en-US" sz="2000" dirty="0" err="1" smtClean="0">
                <a:latin typeface="Times LT Std" pitchFamily="18" charset="0"/>
              </a:rPr>
              <a:t>orbitales</a:t>
            </a:r>
            <a:r>
              <a:rPr lang="en-US" sz="2000" dirty="0" smtClean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que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pueden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contener</a:t>
            </a:r>
            <a:r>
              <a:rPr lang="en-US" sz="2000" dirty="0">
                <a:latin typeface="Times LT Std" pitchFamily="18" charset="0"/>
              </a:rPr>
              <a:t> un </a:t>
            </a:r>
            <a:r>
              <a:rPr lang="en-US" sz="2000" dirty="0" err="1">
                <a:latin typeface="Times LT Std" pitchFamily="18" charset="0"/>
              </a:rPr>
              <a:t>máximo</a:t>
            </a:r>
            <a:r>
              <a:rPr lang="en-US" sz="2000" dirty="0">
                <a:latin typeface="Times LT Std" pitchFamily="18" charset="0"/>
              </a:rPr>
              <a:t> de 10 e</a:t>
            </a:r>
            <a:r>
              <a:rPr lang="en-US" sz="2000" baseline="30000" dirty="0">
                <a:latin typeface="Times LT Std" pitchFamily="18" charset="0"/>
              </a:rPr>
              <a:t>-</a:t>
            </a:r>
            <a:endParaRPr lang="en-US" sz="2000" dirty="0">
              <a:latin typeface="Times LT Std" pitchFamily="1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67544" y="304800"/>
            <a:ext cx="22121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Orbitales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2p</a:t>
            </a:r>
          </a:p>
        </p:txBody>
      </p:sp>
      <p:pic>
        <p:nvPicPr>
          <p:cNvPr id="25" name="Picture 16" descr="i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76" y="822207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i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99606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4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4" grpId="0"/>
      <p:bldP spid="15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7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/>
          <a:stretch>
            <a:fillRect/>
          </a:stretch>
        </p:blipFill>
        <p:spPr bwMode="auto">
          <a:xfrm>
            <a:off x="1371600" y="1982788"/>
            <a:ext cx="65532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8670" y="987723"/>
            <a:ext cx="7556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Energía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en los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orbitales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con un solo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electrón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60438" y="1449388"/>
            <a:ext cx="660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La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de un </a:t>
            </a:r>
            <a:r>
              <a:rPr lang="en-US" sz="2000" dirty="0" err="1">
                <a:latin typeface="Times LT Std" pitchFamily="18" charset="0"/>
              </a:rPr>
              <a:t>electrón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proporcional</a:t>
            </a:r>
            <a:r>
              <a:rPr lang="en-US" sz="2000" dirty="0">
                <a:latin typeface="Times LT Std" pitchFamily="18" charset="0"/>
              </a:rPr>
              <a:t> al </a:t>
            </a:r>
            <a:r>
              <a:rPr lang="en-US" sz="2000" dirty="0" err="1">
                <a:latin typeface="Times LT Std" pitchFamily="18" charset="0"/>
              </a:rPr>
              <a:t>número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cuántico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LT Std" pitchFamily="18" charset="0"/>
              </a:rPr>
              <a:t>n</a:t>
            </a:r>
            <a:endParaRPr lang="en-US" sz="20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27675" y="4830763"/>
            <a:ext cx="2238375" cy="900112"/>
            <a:chOff x="686" y="3120"/>
            <a:chExt cx="1410" cy="567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86" y="3260"/>
              <a:ext cx="8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/>
                <a:t>E</a:t>
              </a:r>
              <a:r>
                <a:rPr lang="en-US" sz="2400" i="1" baseline="-25000"/>
                <a:t>n</a:t>
              </a:r>
              <a:r>
                <a:rPr lang="en-US" sz="2400"/>
                <a:t> = -R</a:t>
              </a:r>
              <a:r>
                <a:rPr lang="en-US" sz="2400" baseline="-25000"/>
                <a:t>H</a:t>
              </a:r>
              <a:endParaRPr lang="en-US" sz="2400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587" y="3120"/>
              <a:ext cx="509" cy="567"/>
              <a:chOff x="1979" y="2832"/>
              <a:chExt cx="509" cy="567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979" y="2933"/>
                <a:ext cx="5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400"/>
                  <a:t>(     )</a:t>
                </a:r>
              </a:p>
            </p:txBody>
          </p: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2080" y="2832"/>
                <a:ext cx="294" cy="567"/>
                <a:chOff x="2944" y="3417"/>
                <a:chExt cx="294" cy="567"/>
              </a:xfrm>
            </p:grpSpPr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9" y="3417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400"/>
                    <a:t>1</a:t>
                  </a:r>
                </a:p>
              </p:txBody>
            </p:sp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44" y="3696"/>
                  <a:ext cx="29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400" i="1"/>
                    <a:t>n</a:t>
                  </a:r>
                  <a:r>
                    <a:rPr lang="en-US" sz="2400" baseline="30000"/>
                    <a:t>2</a:t>
                  </a:r>
                  <a:endParaRPr lang="en-US" sz="2400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2971" y="371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GT"/>
                </a:p>
              </p:txBody>
            </p:sp>
          </p:grpSp>
        </p:grp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803525" y="5411788"/>
            <a:ext cx="958850" cy="336550"/>
            <a:chOff x="3120" y="3711"/>
            <a:chExt cx="604" cy="212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08" y="3711"/>
              <a:ext cx="3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FF0000"/>
                  </a:solidFill>
                  <a:latin typeface="Times LT Std" pitchFamily="18" charset="0"/>
                </a:rPr>
                <a:t>n=1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46525" y="3354388"/>
            <a:ext cx="958850" cy="336550"/>
            <a:chOff x="3120" y="3711"/>
            <a:chExt cx="604" cy="212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08" y="3711"/>
              <a:ext cx="3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n=2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630863" y="2744788"/>
            <a:ext cx="958850" cy="336550"/>
            <a:chOff x="3120" y="3711"/>
            <a:chExt cx="604" cy="212"/>
          </a:xfrm>
        </p:grpSpPr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408" y="3711"/>
              <a:ext cx="3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FF0000"/>
                  </a:solidFill>
                  <a:latin typeface="Times LT Std" pitchFamily="18" charset="0"/>
                </a:rPr>
                <a:t>n=3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16200000">
            <a:off x="933450" y="3867150"/>
            <a:ext cx="1060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1600">
                <a:latin typeface="Times LT Std" pitchFamily="18" charset="0"/>
              </a:rPr>
              <a:t>Energía</a:t>
            </a:r>
          </a:p>
        </p:txBody>
      </p:sp>
    </p:spTree>
    <p:extLst>
      <p:ext uri="{BB962C8B-B14F-4D97-AF65-F5344CB8AC3E}">
        <p14:creationId xmlns:p14="http://schemas.microsoft.com/office/powerpoint/2010/main" val="33475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24" descr="C:\Users\Familia Pedraza\Desktop\mg\Capitulo 2_Estructura atómica\imag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023491"/>
            <a:ext cx="558165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86236" y="5421295"/>
            <a:ext cx="380580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Times LT Std" pitchFamily="18" charset="0"/>
              </a:rPr>
              <a:t>J.J. Thomson, </a:t>
            </a:r>
            <a:r>
              <a:rPr lang="en-US" sz="2000" dirty="0" err="1">
                <a:solidFill>
                  <a:srgbClr val="CC0000"/>
                </a:solidFill>
                <a:latin typeface="Times LT Std" pitchFamily="18" charset="0"/>
              </a:rPr>
              <a:t>descubrió</a:t>
            </a:r>
            <a:r>
              <a:rPr lang="en-US" sz="2000" dirty="0">
                <a:solidFill>
                  <a:srgbClr val="CC0000"/>
                </a:solidFill>
                <a:latin typeface="Times LT Std" pitchFamily="18" charset="0"/>
              </a:rPr>
              <a:t> el electron</a:t>
            </a:r>
          </a:p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333399"/>
                </a:solidFill>
                <a:latin typeface="Times LT Std" pitchFamily="18" charset="0"/>
              </a:rPr>
              <a:t>(1906 </a:t>
            </a:r>
            <a:r>
              <a:rPr lang="en-US" sz="1800" dirty="0" err="1">
                <a:solidFill>
                  <a:srgbClr val="333399"/>
                </a:solidFill>
                <a:latin typeface="Times LT Std" pitchFamily="18" charset="0"/>
              </a:rPr>
              <a:t>Premio</a:t>
            </a:r>
            <a:r>
              <a:rPr lang="en-US" sz="1800" dirty="0">
                <a:solidFill>
                  <a:srgbClr val="333399"/>
                </a:solidFill>
                <a:latin typeface="Times LT Std" pitchFamily="18" charset="0"/>
              </a:rPr>
              <a:t> Nobel de </a:t>
            </a:r>
            <a:r>
              <a:rPr lang="en-US" sz="1800" dirty="0" err="1">
                <a:solidFill>
                  <a:srgbClr val="333399"/>
                </a:solidFill>
                <a:latin typeface="Times LT Std" pitchFamily="18" charset="0"/>
              </a:rPr>
              <a:t>Física</a:t>
            </a:r>
            <a:r>
              <a:rPr lang="en-US" sz="1800" dirty="0">
                <a:solidFill>
                  <a:srgbClr val="333399"/>
                </a:solidFill>
                <a:latin typeface="Times LT Std" pitchFamily="18" charset="0"/>
              </a:rPr>
              <a:t>)</a:t>
            </a:r>
            <a:endParaRPr lang="en-US" sz="1800" baseline="30000" dirty="0">
              <a:solidFill>
                <a:srgbClr val="333399"/>
              </a:solidFill>
              <a:latin typeface="Times LT Std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8200" y="754589"/>
            <a:ext cx="3896072" cy="5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Tubo de rayos catódicos</a:t>
            </a:r>
            <a:endParaRPr lang="es-ES" b="1" baseline="-25000" dirty="0">
              <a:solidFill>
                <a:schemeClr val="bg2">
                  <a:lumMod val="25000"/>
                </a:schemeClr>
              </a:solidFill>
              <a:latin typeface="Times LT Std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0" y="4624388"/>
            <a:ext cx="26035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400">
                <a:latin typeface="Times LT Std" pitchFamily="18" charset="0"/>
              </a:rPr>
              <a:t>Pantalla Fluorescente</a:t>
            </a:r>
            <a:endParaRPr lang="es-ES" sz="1400" baseline="-25000">
              <a:latin typeface="Times LT Std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630863" y="4489450"/>
            <a:ext cx="16160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400" dirty="0">
                <a:latin typeface="Times LT Std" pitchFamily="18" charset="0"/>
              </a:rPr>
              <a:t>Alto voltaje</a:t>
            </a:r>
            <a:endParaRPr lang="es-ES" sz="1400" baseline="-25000" dirty="0">
              <a:latin typeface="Times LT Std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535613" y="1974850"/>
            <a:ext cx="10096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400" dirty="0">
                <a:latin typeface="Times LT Std" pitchFamily="18" charset="0"/>
              </a:rPr>
              <a:t>Ánodo</a:t>
            </a:r>
            <a:endParaRPr lang="es-ES" sz="1400" baseline="-25000" dirty="0">
              <a:latin typeface="Times LT Std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469063" y="2051050"/>
            <a:ext cx="107473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400" dirty="0">
                <a:latin typeface="Times LT Std" pitchFamily="18" charset="0"/>
              </a:rPr>
              <a:t>Cátodo</a:t>
            </a:r>
            <a:endParaRPr lang="es-ES" sz="1400" baseline="-25000" dirty="0"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7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/>
          <a:stretch>
            <a:fillRect/>
          </a:stretch>
        </p:blipFill>
        <p:spPr bwMode="auto">
          <a:xfrm>
            <a:off x="1387475" y="1920875"/>
            <a:ext cx="48006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1675" y="1371600"/>
            <a:ext cx="361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LT Std" pitchFamily="18" charset="0"/>
              </a:rPr>
              <a:t>La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depende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b="1" i="1" dirty="0">
                <a:solidFill>
                  <a:srgbClr val="FF0000"/>
                </a:solidFill>
                <a:latin typeface="Times LT Std" pitchFamily="18" charset="0"/>
              </a:rPr>
              <a:t>n</a:t>
            </a:r>
            <a:r>
              <a:rPr lang="en-US" sz="2000" dirty="0">
                <a:latin typeface="Times LT Std" pitchFamily="18" charset="0"/>
              </a:rPr>
              <a:t> + </a:t>
            </a:r>
            <a:r>
              <a:rPr lang="en-US" sz="2000" b="1" i="1" dirty="0">
                <a:solidFill>
                  <a:srgbClr val="FF0000"/>
                </a:solidFill>
                <a:latin typeface="Times LT Std" pitchFamily="18" charset="0"/>
              </a:rPr>
              <a:t>l</a:t>
            </a:r>
            <a:endParaRPr lang="en-US" sz="2000" dirty="0">
              <a:solidFill>
                <a:srgbClr val="FF0000"/>
              </a:solidFill>
              <a:latin typeface="Times LT Std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11475" y="5349875"/>
            <a:ext cx="1384300" cy="336550"/>
            <a:chOff x="3120" y="3711"/>
            <a:chExt cx="872" cy="212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408" y="3711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n=1 </a:t>
              </a:r>
              <a:r>
                <a:rPr lang="en-US" sz="1600" i="1">
                  <a:solidFill>
                    <a:srgbClr val="FF0000"/>
                  </a:solidFill>
                  <a:latin typeface="Times LT Std" pitchFamily="18" charset="0"/>
                </a:rPr>
                <a:t>l</a:t>
              </a:r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 = 0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911475" y="4130675"/>
            <a:ext cx="1384300" cy="336550"/>
            <a:chOff x="3120" y="3711"/>
            <a:chExt cx="872" cy="21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08" y="3711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n=2 </a:t>
              </a:r>
              <a:r>
                <a:rPr lang="en-US" sz="1600" i="1">
                  <a:solidFill>
                    <a:srgbClr val="FF0000"/>
                  </a:solidFill>
                  <a:latin typeface="Times LT Std" pitchFamily="18" charset="0"/>
                </a:rPr>
                <a:t>l</a:t>
              </a:r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 = 0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130675" y="3902075"/>
            <a:ext cx="1384300" cy="336550"/>
            <a:chOff x="3120" y="3711"/>
            <a:chExt cx="872" cy="212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408" y="3711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FF0000"/>
                  </a:solidFill>
                  <a:latin typeface="Times LT Std" pitchFamily="18" charset="0"/>
                </a:rPr>
                <a:t>n=2 </a:t>
              </a:r>
              <a:r>
                <a:rPr lang="en-US" sz="1600" i="1" dirty="0">
                  <a:solidFill>
                    <a:srgbClr val="FF0000"/>
                  </a:solidFill>
                  <a:latin typeface="Times LT Std" pitchFamily="18" charset="0"/>
                </a:rPr>
                <a:t>l</a:t>
              </a:r>
              <a:r>
                <a:rPr lang="en-US" sz="1600" dirty="0">
                  <a:solidFill>
                    <a:srgbClr val="FF0000"/>
                  </a:solidFill>
                  <a:latin typeface="Times LT Std" pitchFamily="18" charset="0"/>
                </a:rPr>
                <a:t> = 1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911475" y="3444875"/>
            <a:ext cx="1384300" cy="336550"/>
            <a:chOff x="3120" y="3711"/>
            <a:chExt cx="872" cy="212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408" y="3711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n=3 </a:t>
              </a:r>
              <a:r>
                <a:rPr lang="en-US" sz="1600" i="1">
                  <a:solidFill>
                    <a:srgbClr val="FF0000"/>
                  </a:solidFill>
                  <a:latin typeface="Times LT Std" pitchFamily="18" charset="0"/>
                </a:rPr>
                <a:t>l</a:t>
              </a:r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 = 0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130675" y="3230563"/>
            <a:ext cx="1384300" cy="336550"/>
            <a:chOff x="3120" y="3711"/>
            <a:chExt cx="872" cy="212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408" y="3711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FF0000"/>
                  </a:solidFill>
                  <a:latin typeface="Times LT Std" pitchFamily="18" charset="0"/>
                </a:rPr>
                <a:t>n=3 </a:t>
              </a:r>
              <a:r>
                <a:rPr lang="en-US" sz="1600" i="1" dirty="0">
                  <a:solidFill>
                    <a:srgbClr val="FF0000"/>
                  </a:solidFill>
                  <a:latin typeface="Times LT Std" pitchFamily="18" charset="0"/>
                </a:rPr>
                <a:t>l</a:t>
              </a:r>
              <a:r>
                <a:rPr lang="en-US" sz="1600" dirty="0">
                  <a:solidFill>
                    <a:srgbClr val="FF0000"/>
                  </a:solidFill>
                  <a:latin typeface="Times LT Std" pitchFamily="18" charset="0"/>
                </a:rPr>
                <a:t> = 1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778500" y="2697163"/>
            <a:ext cx="1384300" cy="336550"/>
            <a:chOff x="3120" y="3711"/>
            <a:chExt cx="872" cy="212"/>
          </a:xfrm>
        </p:grpSpPr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408" y="3711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n=3 </a:t>
              </a:r>
              <a:r>
                <a:rPr lang="en-US" sz="1600" i="1">
                  <a:solidFill>
                    <a:srgbClr val="FF0000"/>
                  </a:solidFill>
                  <a:latin typeface="Times LT Std" pitchFamily="18" charset="0"/>
                </a:rPr>
                <a:t>l</a:t>
              </a:r>
              <a:r>
                <a:rPr lang="en-US" sz="1600">
                  <a:solidFill>
                    <a:srgbClr val="FF0000"/>
                  </a:solidFill>
                  <a:latin typeface="Times LT Std" pitchFamily="18" charset="0"/>
                </a:rPr>
                <a:t> = 2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16200000">
            <a:off x="977900" y="3790950"/>
            <a:ext cx="1060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1600">
                <a:latin typeface="Times LT Std" pitchFamily="18" charset="0"/>
              </a:rPr>
              <a:t>Energía</a:t>
            </a:r>
          </a:p>
        </p:txBody>
      </p:sp>
    </p:spTree>
    <p:extLst>
      <p:ext uri="{BB962C8B-B14F-4D97-AF65-F5344CB8AC3E}">
        <p14:creationId xmlns:p14="http://schemas.microsoft.com/office/powerpoint/2010/main" val="6393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83" y="-32130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11568" y="1336130"/>
            <a:ext cx="4798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>
                <a:latin typeface="Times LT Std" pitchFamily="18" charset="0"/>
              </a:rPr>
              <a:t>Electrones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ocupando</a:t>
            </a:r>
            <a:r>
              <a:rPr lang="en-US" sz="2000" dirty="0">
                <a:latin typeface="Times LT Std" pitchFamily="18" charset="0"/>
              </a:rPr>
              <a:t> el </a:t>
            </a:r>
            <a:r>
              <a:rPr lang="en-US" sz="2000" dirty="0" err="1">
                <a:latin typeface="Times LT Std" pitchFamily="18" charset="0"/>
              </a:rPr>
              <a:t>nivel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más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bajo</a:t>
            </a:r>
            <a:r>
              <a:rPr lang="en-US" sz="2000" dirty="0">
                <a:latin typeface="Times LT Std" pitchFamily="18" charset="0"/>
              </a:rPr>
              <a:t> de </a:t>
            </a:r>
            <a:r>
              <a:rPr lang="en-US" sz="2000" dirty="0" err="1">
                <a:latin typeface="Times LT Std" pitchFamily="18" charset="0"/>
              </a:rPr>
              <a:t>energía</a:t>
            </a:r>
            <a:r>
              <a:rPr lang="en-US" sz="2000" dirty="0">
                <a:latin typeface="Times LT Std" pitchFamily="18" charset="0"/>
              </a:rPr>
              <a:t> de los </a:t>
            </a:r>
            <a:r>
              <a:rPr lang="en-US" sz="2000" dirty="0" err="1" smtClean="0">
                <a:latin typeface="Times LT Std" pitchFamily="18" charset="0"/>
              </a:rPr>
              <a:t>orbitales</a:t>
            </a:r>
            <a:r>
              <a:rPr lang="en-US" sz="2000" dirty="0" smtClean="0">
                <a:latin typeface="Times LT Std" pitchFamily="18" charset="0"/>
              </a:rPr>
              <a:t>.</a:t>
            </a:r>
            <a:endParaRPr lang="en-US" sz="2000" dirty="0">
              <a:latin typeface="Times LT Std" pitchFamily="18" charset="0"/>
            </a:endParaRPr>
          </a:p>
        </p:txBody>
      </p:sp>
      <p:pic>
        <p:nvPicPr>
          <p:cNvPr id="25" name="Picture 3" descr="cha56011_0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 b="5890"/>
          <a:stretch>
            <a:fillRect/>
          </a:stretch>
        </p:blipFill>
        <p:spPr bwMode="auto">
          <a:xfrm>
            <a:off x="601159" y="2487659"/>
            <a:ext cx="46482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4"/>
          <p:cNvSpPr>
            <a:spLocks noChangeShapeType="1"/>
          </p:cNvSpPr>
          <p:nvPr/>
        </p:nvSpPr>
        <p:spPr bwMode="auto">
          <a:xfrm flipV="1">
            <a:off x="1902909" y="581029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055309" y="581029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403954" y="5962652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H 1 </a:t>
            </a:r>
            <a:r>
              <a:rPr lang="en-US" sz="1600" dirty="0" err="1">
                <a:latin typeface="Times LT Std" pitchFamily="18" charset="0"/>
              </a:rPr>
              <a:t>electrón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523871" y="5947367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He 2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881580" y="6267497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He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V="1">
            <a:off x="1902909" y="452759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392000" y="4791713"/>
            <a:ext cx="1395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Li 3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3581847" y="5139466"/>
            <a:ext cx="1060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Li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2s</a:t>
            </a:r>
            <a:r>
              <a:rPr lang="en-US" sz="1600" baseline="30000" dirty="0">
                <a:latin typeface="Times LT Std" pitchFamily="18" charset="0"/>
              </a:rPr>
              <a:t>1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2055309" y="451489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664365" y="4819697"/>
            <a:ext cx="1490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 Be 4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4903283" y="5139466"/>
            <a:ext cx="1012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Be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497028" y="4162110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B 5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V="1">
            <a:off x="2581615" y="436472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485645" y="448537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LT Std" pitchFamily="18" charset="0"/>
              </a:rPr>
              <a:t>B  1s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2s</a:t>
            </a:r>
            <a:r>
              <a:rPr lang="en-US" sz="1600" baseline="30000" dirty="0">
                <a:latin typeface="Times LT Std" pitchFamily="18" charset="0"/>
              </a:rPr>
              <a:t>2</a:t>
            </a:r>
            <a:r>
              <a:rPr lang="en-US" sz="1600" dirty="0">
                <a:latin typeface="Times LT Std" pitchFamily="18" charset="0"/>
              </a:rPr>
              <a:t>2p</a:t>
            </a:r>
            <a:r>
              <a:rPr lang="en-US" sz="1600" baseline="30000" dirty="0">
                <a:latin typeface="Times LT Std" pitchFamily="18" charset="0"/>
              </a:rPr>
              <a:t>1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846403" y="4221209"/>
            <a:ext cx="134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latin typeface="Times LT Std" pitchFamily="18" charset="0"/>
              </a:rPr>
              <a:t>C 6 </a:t>
            </a:r>
            <a:r>
              <a:rPr lang="en-US" sz="1600" dirty="0" err="1">
                <a:latin typeface="Times LT Std" pitchFamily="18" charset="0"/>
              </a:rPr>
              <a:t>electrones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725631" y="436839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wordArtVert"/>
          <a:lstStyle/>
          <a:p>
            <a:endParaRPr lang="es-GT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V="1">
            <a:off x="2925259" y="4389531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2981343" y="4179301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530059" y="632121"/>
            <a:ext cx="3227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Principio de </a:t>
            </a:r>
            <a:r>
              <a:rPr lang="en-US" sz="2800" b="1" i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Aufbau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 rot="16200000">
            <a:off x="163009" y="4389484"/>
            <a:ext cx="1060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1600">
                <a:latin typeface="Times LT Std" pitchFamily="18" charset="0"/>
              </a:rPr>
              <a:t>Energía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4813863" y="4529820"/>
            <a:ext cx="1200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latin typeface="Times LT Std" pitchFamily="18" charset="0"/>
              </a:rPr>
              <a:t>C  1s</a:t>
            </a:r>
            <a:r>
              <a:rPr lang="en-US" sz="1600" baseline="30000" dirty="0" smtClean="0">
                <a:latin typeface="Times LT Std" pitchFamily="18" charset="0"/>
              </a:rPr>
              <a:t>2</a:t>
            </a:r>
            <a:r>
              <a:rPr lang="en-US" sz="1600" dirty="0" smtClean="0">
                <a:latin typeface="Times LT Std" pitchFamily="18" charset="0"/>
              </a:rPr>
              <a:t>2s</a:t>
            </a:r>
            <a:r>
              <a:rPr lang="en-US" sz="1600" baseline="30000" dirty="0" smtClean="0">
                <a:latin typeface="Times LT Std" pitchFamily="18" charset="0"/>
              </a:rPr>
              <a:t>2</a:t>
            </a:r>
            <a:r>
              <a:rPr lang="en-US" sz="1600" dirty="0" smtClean="0">
                <a:latin typeface="Times LT Std" pitchFamily="18" charset="0"/>
              </a:rPr>
              <a:t>2p</a:t>
            </a:r>
            <a:r>
              <a:rPr lang="en-US" sz="1600" baseline="30000" dirty="0" smtClean="0">
                <a:latin typeface="Times LT Std" pitchFamily="18" charset="0"/>
              </a:rPr>
              <a:t>2</a:t>
            </a:r>
            <a:endParaRPr lang="en-US" sz="1600" dirty="0">
              <a:latin typeface="Times LT Std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703149" y="6267497"/>
            <a:ext cx="686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latin typeface="Times LT Std" pitchFamily="18" charset="0"/>
              </a:rPr>
              <a:t>H  1s</a:t>
            </a:r>
            <a:r>
              <a:rPr lang="en-US" sz="1600" baseline="30000" dirty="0" smtClean="0">
                <a:latin typeface="Times LT Std" pitchFamily="18" charset="0"/>
              </a:rPr>
              <a:t>1</a:t>
            </a:r>
            <a:endParaRPr lang="en-US" sz="1600" dirty="0">
              <a:latin typeface="Times LT Std" pitchFamily="18" charset="0"/>
            </a:endParaRPr>
          </a:p>
        </p:txBody>
      </p:sp>
      <p:pic>
        <p:nvPicPr>
          <p:cNvPr id="5122" name="Picture 2" descr="C:\Users\Javier\Desktop\Niels_Boh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223341"/>
            <a:ext cx="1905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6660232" y="41074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Niels Bohr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802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 animBg="1"/>
      <p:bldP spid="44" grpId="0" animBg="1"/>
      <p:bldP spid="45" grpId="0"/>
      <p:bldP spid="48" grpId="0"/>
      <p:bldP spid="49" grpId="0"/>
      <p:bldP spid="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9004" y="2420888"/>
            <a:ext cx="5724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latin typeface="Times LT Std"/>
              </a:rPr>
              <a:t>Al llenar </a:t>
            </a:r>
            <a:r>
              <a:rPr lang="es-GT" dirty="0" smtClean="0">
                <a:latin typeface="Times LT Std"/>
              </a:rPr>
              <a:t>orbitales</a:t>
            </a:r>
            <a:r>
              <a:rPr lang="es-GT" dirty="0">
                <a:latin typeface="Times LT Std"/>
              </a:rPr>
              <a:t> de igual </a:t>
            </a:r>
            <a:r>
              <a:rPr lang="es-GT" dirty="0" smtClean="0">
                <a:latin typeface="Times LT Std"/>
              </a:rPr>
              <a:t>energía </a:t>
            </a:r>
            <a:r>
              <a:rPr lang="es-GT" dirty="0">
                <a:latin typeface="Times LT Std"/>
              </a:rPr>
              <a:t> (los tres orbitales p, los cinco d, o los siete f) los </a:t>
            </a:r>
            <a:r>
              <a:rPr lang="es-GT" dirty="0" smtClean="0">
                <a:latin typeface="Times LT Std"/>
              </a:rPr>
              <a:t>electrones</a:t>
            </a:r>
            <a:r>
              <a:rPr lang="es-GT" dirty="0">
                <a:latin typeface="Times LT Std"/>
              </a:rPr>
              <a:t> se distribuyen, siempre que sea posible, con sus </a:t>
            </a:r>
            <a:r>
              <a:rPr lang="es-GT" dirty="0" smtClean="0">
                <a:latin typeface="Times LT Std"/>
              </a:rPr>
              <a:t>espines</a:t>
            </a:r>
            <a:r>
              <a:rPr lang="es-GT" dirty="0">
                <a:latin typeface="Times LT Std"/>
              </a:rPr>
              <a:t> paralelos, es decir, que no se cruzan. La </a:t>
            </a:r>
            <a:r>
              <a:rPr lang="es-GT" dirty="0" smtClean="0">
                <a:latin typeface="Times LT Std"/>
              </a:rPr>
              <a:t>partículas sub-atómicas </a:t>
            </a:r>
            <a:r>
              <a:rPr lang="es-GT" dirty="0">
                <a:latin typeface="Times LT Std"/>
              </a:rPr>
              <a:t> es más estable (tiene menos </a:t>
            </a:r>
            <a:r>
              <a:rPr lang="es-GT" dirty="0" smtClean="0">
                <a:latin typeface="Times LT Std"/>
              </a:rPr>
              <a:t>energía) </a:t>
            </a:r>
            <a:r>
              <a:rPr lang="es-GT" dirty="0">
                <a:latin typeface="Times LT Std"/>
              </a:rPr>
              <a:t>cuando tiene electrones desapareados (espines paralelos) que cuando esos electrones están apareados (espines opuestos o </a:t>
            </a:r>
            <a:r>
              <a:rPr lang="es-GT" dirty="0" smtClean="0">
                <a:latin typeface="Times LT Std"/>
              </a:rPr>
              <a:t>anti-paralelos</a:t>
            </a:r>
            <a:r>
              <a:rPr lang="es-GT" dirty="0">
                <a:latin typeface="Times LT Std"/>
              </a:rPr>
              <a:t>).</a:t>
            </a:r>
          </a:p>
        </p:txBody>
      </p:sp>
      <p:pic>
        <p:nvPicPr>
          <p:cNvPr id="4098" name="Picture 2" descr="C:\Users\Javier\Desktop\220px-Hund,Friedrich_1920er_Götti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011363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1219731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 smtClean="0">
                <a:solidFill>
                  <a:schemeClr val="bg2">
                    <a:lumMod val="50000"/>
                  </a:schemeClr>
                </a:solidFill>
                <a:latin typeface="Times LT Std"/>
              </a:rPr>
              <a:t>Regla de </a:t>
            </a:r>
            <a:r>
              <a:rPr lang="es-GT" sz="2800" dirty="0" err="1" smtClean="0">
                <a:solidFill>
                  <a:schemeClr val="bg2">
                    <a:lumMod val="50000"/>
                  </a:schemeClr>
                </a:solidFill>
                <a:latin typeface="Times LT Std"/>
              </a:rPr>
              <a:t>Hund</a:t>
            </a:r>
            <a:endParaRPr lang="es-GT" sz="2800" dirty="0">
              <a:solidFill>
                <a:schemeClr val="bg2">
                  <a:lumMod val="50000"/>
                </a:schemeClr>
              </a:solidFill>
              <a:latin typeface="Times LT Std"/>
            </a:endParaRPr>
          </a:p>
        </p:txBody>
      </p:sp>
    </p:spTree>
    <p:extLst>
      <p:ext uri="{BB962C8B-B14F-4D97-AF65-F5344CB8AC3E}">
        <p14:creationId xmlns:p14="http://schemas.microsoft.com/office/powerpoint/2010/main" val="31298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56011_0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8" r="6667" b="5890"/>
          <a:stretch>
            <a:fillRect/>
          </a:stretch>
        </p:blipFill>
        <p:spPr bwMode="auto">
          <a:xfrm>
            <a:off x="762000" y="2308225"/>
            <a:ext cx="58229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2470150" y="5410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622550" y="5410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432050" y="3759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584450" y="37465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232150" y="3505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03300" y="5040610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C  6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>
                <a:latin typeface="Times LT Std" pitchFamily="18" charset="0"/>
              </a:rPr>
              <a:t>El arreglo más estable de electrones en los subniveles se logra cuando se tiene el mayor número de “spins” paralelos.</a:t>
            </a:r>
            <a:endParaRPr lang="en-US" sz="2000" b="1" i="1">
              <a:latin typeface="Times LT Std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3625850" y="3505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80981" y="5078573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C  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11617" y="4673897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N  7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057650" y="3505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574631" y="4644487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N  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3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336196" y="4191022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O 8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74631" y="4201930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O  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4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371850" y="3505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765550" y="3505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348083" y="3779044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F  9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93948" y="3788635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F  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5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197350" y="3505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278267" y="3321843"/>
            <a:ext cx="172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Ne 10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523831" y="3340486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Ne  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6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591588" y="598662"/>
            <a:ext cx="3332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Regla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Hund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 rot="16200000">
            <a:off x="368300" y="3714750"/>
            <a:ext cx="1060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1600">
                <a:latin typeface="Times LT Std" pitchFamily="18" charset="0"/>
              </a:rPr>
              <a:t>Energía</a:t>
            </a:r>
          </a:p>
        </p:txBody>
      </p:sp>
    </p:spTree>
    <p:extLst>
      <p:ext uri="{BB962C8B-B14F-4D97-AF65-F5344CB8AC3E}">
        <p14:creationId xmlns:p14="http://schemas.microsoft.com/office/powerpoint/2010/main" val="8234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57338" y="6019800"/>
            <a:ext cx="602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1s &lt; 2s &lt; 2p &lt; 3s &lt; 3p &lt; 4s &lt; 3d &lt; 4p &lt; 5s &lt; 4d &lt; 5p &lt; 6s</a:t>
            </a:r>
          </a:p>
        </p:txBody>
      </p:sp>
      <p:pic>
        <p:nvPicPr>
          <p:cNvPr id="4" name="Picture 5" descr="07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>
            <a:fillRect/>
          </a:stretch>
        </p:blipFill>
        <p:spPr bwMode="auto">
          <a:xfrm>
            <a:off x="2267744" y="1203260"/>
            <a:ext cx="41449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8800" y="1452102"/>
            <a:ext cx="7694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i="1">
                <a:latin typeface="Times LT Std" pitchFamily="18" charset="0"/>
              </a:rPr>
              <a:t>La configuración electrónica</a:t>
            </a:r>
            <a:r>
              <a:rPr lang="en-US" sz="2000">
                <a:latin typeface="Times LT Std" pitchFamily="18" charset="0"/>
              </a:rPr>
              <a:t> explica cómo los electrones se distribuyen entre los diversos orbitales en un átomo.</a:t>
            </a:r>
            <a:endParaRPr lang="en-US" sz="2000" b="1" i="1">
              <a:latin typeface="Times LT Std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68788" y="3344402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LT Std" pitchFamily="18" charset="0"/>
              </a:rPr>
              <a:t>1s</a:t>
            </a:r>
            <a:r>
              <a:rPr lang="en-US" sz="2400" baseline="30000">
                <a:latin typeface="Times LT Std" pitchFamily="18" charset="0"/>
              </a:rPr>
              <a:t>1</a:t>
            </a:r>
            <a:endParaRPr lang="en-US" sz="2400">
              <a:latin typeface="Times LT Std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09725" y="3709527"/>
            <a:ext cx="2709863" cy="633413"/>
            <a:chOff x="1029" y="1536"/>
            <a:chExt cx="1707" cy="399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29" y="1685"/>
              <a:ext cx="1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Times LT Std" pitchFamily="18" charset="0"/>
                </a:rPr>
                <a:t>Número cuántico </a:t>
              </a:r>
              <a:r>
                <a:rPr lang="en-US" sz="2000" b="1" i="1">
                  <a:latin typeface="Times LT Std" pitchFamily="18" charset="0"/>
                </a:rPr>
                <a:t>n</a:t>
              </a:r>
              <a:endParaRPr lang="en-US" sz="2000" b="1">
                <a:latin typeface="Times LT Std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496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7925" y="3914315"/>
            <a:ext cx="2430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 Momento angular del</a:t>
            </a:r>
          </a:p>
          <a:p>
            <a:r>
              <a:rPr lang="en-US" sz="2000">
                <a:latin typeface="Times LT Std" pitchFamily="18" charset="0"/>
              </a:rPr>
              <a:t>número cuántico </a:t>
            </a:r>
            <a:r>
              <a:rPr lang="en-US" sz="2000" b="1" i="1">
                <a:latin typeface="Times LT Std" pitchFamily="18" charset="0"/>
              </a:rPr>
              <a:t>l</a:t>
            </a:r>
            <a:endParaRPr lang="en-US" sz="2000" b="1">
              <a:latin typeface="Times LT Std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4657725" y="3753977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40325" y="2482390"/>
            <a:ext cx="2506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LT Std" pitchFamily="18" charset="0"/>
              </a:rPr>
              <a:t>Número de electrones </a:t>
            </a:r>
          </a:p>
          <a:p>
            <a:r>
              <a:rPr lang="en-US" sz="2000">
                <a:latin typeface="Times LT Std" pitchFamily="18" charset="0"/>
              </a:rPr>
              <a:t>en el orbital o subnivel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4700588" y="293959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122613" y="4881102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i="1">
                <a:latin typeface="Times LT Std" pitchFamily="18" charset="0"/>
              </a:rPr>
              <a:t>Diagrama de un orbital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02000" y="547959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/>
              <a:t>H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4749800" y="5414502"/>
            <a:ext cx="619125" cy="1030288"/>
            <a:chOff x="3398" y="3312"/>
            <a:chExt cx="390" cy="649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398" y="3673"/>
              <a:ext cx="3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400"/>
                <a:t>1s</a:t>
              </a:r>
              <a:r>
                <a:rPr lang="en-US" sz="2400" baseline="30000"/>
                <a:t>1</a:t>
              </a:r>
              <a:endParaRPr lang="en-US" sz="2400"/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3425" y="3312"/>
              <a:ext cx="336" cy="384"/>
              <a:chOff x="3408" y="3312"/>
              <a:chExt cx="336" cy="384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3408" y="3312"/>
                <a:ext cx="336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CO" b="1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V="1">
                <a:off x="3552" y="33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90708" y="685326"/>
            <a:ext cx="4611404" cy="519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La configuración electrónica</a:t>
            </a:r>
            <a:endParaRPr lang="es-ES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76943" y="3443288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333399"/>
                </a:solidFill>
                <a:latin typeface="Times LT Std" pitchFamily="18" charset="0"/>
              </a:rPr>
              <a:t>¿Cuál es el número cuántico del último electrón para el Cl?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53143" y="1128713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¿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Cuál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es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la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configuración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LT Std" pitchFamily="18" charset="0"/>
              </a:rPr>
              <a:t>electrónica</a:t>
            </a:r>
            <a:r>
              <a:rPr lang="en-US" sz="2400" dirty="0">
                <a:solidFill>
                  <a:srgbClr val="333399"/>
                </a:solidFill>
                <a:latin typeface="Times LT Std" pitchFamily="18" charset="0"/>
              </a:rPr>
              <a:t> del Mg?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6543" y="17049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Mg  12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33006" y="1766888"/>
            <a:ext cx="2725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1s &lt; 2s &lt; 2p &lt; 3s &lt; 3p &lt; 4s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8943" y="2376488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6</a:t>
            </a:r>
            <a:r>
              <a:rPr lang="en-US" sz="1800" dirty="0">
                <a:latin typeface="Times LT Std" pitchFamily="18" charset="0"/>
              </a:rPr>
              <a:t>3s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32993" y="2376488"/>
            <a:ext cx="282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2 + 2 + 6 + 2 = 12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39343" y="2986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[Ne] 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6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059543" y="412908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Cl  17 electrones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091668" y="4129088"/>
            <a:ext cx="2725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latin typeface="Times LT Std" pitchFamily="18" charset="0"/>
              </a:rPr>
              <a:t>1s &lt; 2s &lt; 2p &lt; 3s &lt; 3p &lt; 4s 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957943" y="4738688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1s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2p</a:t>
            </a:r>
            <a:r>
              <a:rPr lang="en-US" sz="1800" baseline="30000" dirty="0">
                <a:latin typeface="Times LT Std" pitchFamily="18" charset="0"/>
              </a:rPr>
              <a:t>6</a:t>
            </a:r>
            <a:r>
              <a:rPr lang="en-US" sz="1800" dirty="0">
                <a:latin typeface="Times LT Std" pitchFamily="18" charset="0"/>
              </a:rPr>
              <a:t>3s</a:t>
            </a:r>
            <a:r>
              <a:rPr lang="en-US" sz="1800" baseline="30000" dirty="0">
                <a:latin typeface="Times LT Std" pitchFamily="18" charset="0"/>
              </a:rPr>
              <a:t>2</a:t>
            </a:r>
            <a:r>
              <a:rPr lang="en-US" sz="1800" dirty="0">
                <a:latin typeface="Times LT Std" pitchFamily="18" charset="0"/>
              </a:rPr>
              <a:t>3p</a:t>
            </a:r>
            <a:r>
              <a:rPr lang="en-US" sz="1800" baseline="30000" dirty="0">
                <a:latin typeface="Times LT Std" pitchFamily="18" charset="0"/>
              </a:rPr>
              <a:t>5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158343" y="4738688"/>
            <a:ext cx="318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2 + 2 + 6 + 2 + 5 = 17 </a:t>
            </a:r>
            <a:r>
              <a:rPr lang="en-US" sz="1800" dirty="0" err="1">
                <a:latin typeface="Times LT Std" pitchFamily="18" charset="0"/>
              </a:rPr>
              <a:t>electrones</a:t>
            </a:r>
            <a:endParaRPr lang="en-US" sz="1800" dirty="0">
              <a:latin typeface="Times LT Std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57943" y="5195888"/>
            <a:ext cx="306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err="1">
                <a:latin typeface="Times LT Std" pitchFamily="18" charset="0"/>
              </a:rPr>
              <a:t>Último</a:t>
            </a:r>
            <a:r>
              <a:rPr lang="en-US" sz="1800" dirty="0">
                <a:latin typeface="Times LT Std" pitchFamily="18" charset="0"/>
              </a:rPr>
              <a:t> </a:t>
            </a:r>
            <a:r>
              <a:rPr lang="en-US" sz="1800" dirty="0" err="1">
                <a:latin typeface="Times LT Std" pitchFamily="18" charset="0"/>
              </a:rPr>
              <a:t>electrón</a:t>
            </a:r>
            <a:r>
              <a:rPr lang="en-US" sz="1800" dirty="0">
                <a:latin typeface="Times LT Std" pitchFamily="18" charset="0"/>
              </a:rPr>
              <a:t> en el orbital 3p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77068" y="5638800"/>
            <a:ext cx="655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n = 3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662918" y="5638800"/>
            <a:ext cx="60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 dirty="0">
                <a:latin typeface="Times LT Std" pitchFamily="18" charset="0"/>
              </a:rPr>
              <a:t>l</a:t>
            </a:r>
            <a:r>
              <a:rPr lang="en-US" sz="1800" dirty="0">
                <a:latin typeface="Times LT Std" pitchFamily="18" charset="0"/>
              </a:rPr>
              <a:t> = 1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648756" y="5638800"/>
            <a:ext cx="1652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Times LT Std" pitchFamily="18" charset="0"/>
              </a:rPr>
              <a:t>m</a:t>
            </a:r>
            <a:r>
              <a:rPr lang="en-US" sz="1800" i="1" baseline="-25000" dirty="0">
                <a:latin typeface="Times LT Std" pitchFamily="18" charset="0"/>
              </a:rPr>
              <a:t>l</a:t>
            </a:r>
            <a:r>
              <a:rPr lang="en-US" sz="1800" baseline="-25000" dirty="0">
                <a:latin typeface="Times LT Std" pitchFamily="18" charset="0"/>
              </a:rPr>
              <a:t> </a:t>
            </a:r>
            <a:r>
              <a:rPr lang="en-US" sz="1800" dirty="0">
                <a:latin typeface="Times LT Std" pitchFamily="18" charset="0"/>
              </a:rPr>
              <a:t>= -1, 0, or +1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529943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latin typeface="Times LT Std" pitchFamily="18" charset="0"/>
              </a:rPr>
              <a:t>m</a:t>
            </a:r>
            <a:r>
              <a:rPr lang="en-US" sz="1800" baseline="-25000">
                <a:latin typeface="Times LT Std" pitchFamily="18" charset="0"/>
              </a:rPr>
              <a:t>s</a:t>
            </a:r>
            <a:r>
              <a:rPr lang="en-US" sz="1800">
                <a:latin typeface="Times LT Std" pitchFamily="18" charset="0"/>
              </a:rPr>
              <a:t> = </a:t>
            </a:r>
            <a:r>
              <a:rPr lang="en-US" sz="1800">
                <a:latin typeface="Times LT Std" pitchFamily="18" charset="0"/>
                <a:cs typeface="Arial" charset="0"/>
              </a:rPr>
              <a:t>½ or -½</a:t>
            </a:r>
          </a:p>
        </p:txBody>
      </p:sp>
      <p:pic>
        <p:nvPicPr>
          <p:cNvPr id="20" name="Picture 25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43" y="624121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05" y="3248641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622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31838" y="1676400"/>
            <a:ext cx="7648575" cy="449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4" name="Picture 2" descr="cha56011_0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4050"/>
            <a:ext cx="7315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1838" y="1009203"/>
            <a:ext cx="713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Último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subnivel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energía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para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 los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elementos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53747" y="1260897"/>
            <a:ext cx="7847012" cy="485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4" name="Picture 2" descr="cha56011_0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1390359" y="1391072"/>
            <a:ext cx="67802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99959" y="4820072"/>
            <a:ext cx="177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i="1" dirty="0" err="1">
                <a:latin typeface="Times LT Std" pitchFamily="18" charset="0"/>
              </a:rPr>
              <a:t>Paramagnético</a:t>
            </a:r>
            <a:endParaRPr lang="en-US" sz="2000" b="1" i="1" dirty="0">
              <a:latin typeface="Times LT Std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61859" y="5277272"/>
            <a:ext cx="183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err="1">
                <a:latin typeface="Times LT Std" pitchFamily="18" charset="0"/>
              </a:rPr>
              <a:t>Nivel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semivacío</a:t>
            </a:r>
            <a:endParaRPr lang="en-US" sz="2000" dirty="0">
              <a:latin typeface="Times LT Std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304759" y="5715422"/>
            <a:ext cx="1150938" cy="857250"/>
            <a:chOff x="816" y="3392"/>
            <a:chExt cx="912" cy="701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816" y="3392"/>
              <a:ext cx="912" cy="256"/>
              <a:chOff x="816" y="3392"/>
              <a:chExt cx="912" cy="256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152" y="364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856" y="339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1200" y="339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GT"/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107" y="3768"/>
              <a:ext cx="3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000">
                  <a:latin typeface="Times LT Std" pitchFamily="18" charset="0"/>
                </a:rPr>
                <a:t>2p</a:t>
              </a: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038559" y="4743872"/>
            <a:ext cx="164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i="1" dirty="0" err="1">
                <a:latin typeface="Times LT Std" pitchFamily="18" charset="0"/>
              </a:rPr>
              <a:t>Diamagnético</a:t>
            </a:r>
            <a:endParaRPr lang="en-US" sz="2000" b="1" i="1" dirty="0">
              <a:latin typeface="Times LT Std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190959" y="5277272"/>
            <a:ext cx="131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err="1">
                <a:latin typeface="Times LT Std" pitchFamily="18" charset="0"/>
              </a:rPr>
              <a:t>Nivel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lleno</a:t>
            </a:r>
            <a:endParaRPr lang="en-US" sz="2000" dirty="0">
              <a:latin typeface="Times LT Std" pitchFamily="18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67159" y="5669385"/>
            <a:ext cx="1219200" cy="903287"/>
            <a:chOff x="3840" y="3391"/>
            <a:chExt cx="912" cy="672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840" y="3647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176" y="3647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512" y="3647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880" y="3391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4224" y="3391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131" y="3768"/>
              <a:ext cx="32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2000">
                  <a:latin typeface="Times LT Std" pitchFamily="18" charset="0"/>
                </a:rPr>
                <a:t>2p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4560" y="3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008" y="34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344" y="340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688" y="340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71599" y="609495"/>
            <a:ext cx="14845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Times LT Std" pitchFamily="18" charset="0"/>
              </a:rPr>
              <a:t>El espín</a:t>
            </a:r>
            <a:endParaRPr lang="es-ES" b="1" baseline="-25000" dirty="0">
              <a:solidFill>
                <a:schemeClr val="bg2">
                  <a:lumMod val="50000"/>
                </a:schemeClr>
              </a:solidFill>
              <a:latin typeface="Times LT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02_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777" r="3125"/>
          <a:stretch>
            <a:fillRect/>
          </a:stretch>
        </p:blipFill>
        <p:spPr bwMode="auto">
          <a:xfrm>
            <a:off x="2990850" y="1556792"/>
            <a:ext cx="3162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27" descr="02_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12500" r="7292" b="26389"/>
          <a:stretch>
            <a:fillRect/>
          </a:stretch>
        </p:blipFill>
        <p:spPr bwMode="auto">
          <a:xfrm>
            <a:off x="762000" y="4191000"/>
            <a:ext cx="37211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8" descr="02_0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6944" r="8334" b="27777"/>
          <a:stretch>
            <a:fillRect/>
          </a:stretch>
        </p:blipFill>
        <p:spPr bwMode="auto">
          <a:xfrm>
            <a:off x="4802188" y="4191000"/>
            <a:ext cx="357981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59632" y="1117774"/>
            <a:ext cx="7391400" cy="5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Rayos catódicos producido en tubo de descarga</a:t>
            </a:r>
            <a:endParaRPr lang="es-ES" b="1" baseline="-25000" dirty="0">
              <a:solidFill>
                <a:schemeClr val="bg2">
                  <a:lumMod val="25000"/>
                </a:schemeClr>
              </a:solidFill>
              <a:latin typeface="Times LT Std" pitchFamily="18" charset="0"/>
            </a:endParaRPr>
          </a:p>
        </p:txBody>
      </p:sp>
      <p:pic>
        <p:nvPicPr>
          <p:cNvPr id="6" name="Picture 4" descr="C:\Users\Usuario\Desktop\jayro\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uario\Desktop\200px-J.J_Thom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1828800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J.J. Thomson </a:t>
            </a:r>
            <a:endParaRPr lang="es-GT" dirty="0"/>
          </a:p>
        </p:txBody>
      </p:sp>
      <p:pic>
        <p:nvPicPr>
          <p:cNvPr id="4099" name="Picture 3" descr="C:\Users\Usuario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855913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31838" y="511492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sz="2000" dirty="0">
                <a:latin typeface="Times LT Std" pitchFamily="18" charset="0"/>
              </a:rPr>
              <a:t>La </a:t>
            </a:r>
            <a:r>
              <a:rPr lang="en-US" sz="2000" dirty="0" err="1">
                <a:latin typeface="Times LT Std" pitchFamily="18" charset="0"/>
              </a:rPr>
              <a:t>carga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positiva</a:t>
            </a:r>
            <a:r>
              <a:rPr lang="en-US" sz="2000" dirty="0">
                <a:latin typeface="Times LT Std" pitchFamily="18" charset="0"/>
              </a:rPr>
              <a:t> de un </a:t>
            </a:r>
            <a:r>
              <a:rPr lang="en-US" sz="2000" dirty="0" err="1">
                <a:latin typeface="Times LT Std" pitchFamily="18" charset="0"/>
              </a:rPr>
              <a:t>átomo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está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concentrada</a:t>
            </a:r>
            <a:r>
              <a:rPr lang="en-US" sz="2000" dirty="0">
                <a:latin typeface="Times LT Std" pitchFamily="18" charset="0"/>
              </a:rPr>
              <a:t> en </a:t>
            </a:r>
            <a:r>
              <a:rPr lang="en-US" sz="2000" dirty="0" err="1">
                <a:latin typeface="Times LT Std" pitchFamily="18" charset="0"/>
              </a:rPr>
              <a:t>su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núcleo</a:t>
            </a:r>
            <a:endParaRPr lang="en-US" sz="2000" dirty="0">
              <a:latin typeface="Times LT Std" pitchFamily="18" charset="0"/>
            </a:endParaRPr>
          </a:p>
          <a:p>
            <a:pPr algn="l" eaLnBrk="1" hangingPunct="1">
              <a:buFontTx/>
              <a:buAutoNum type="arabicPeriod" startAt="2"/>
            </a:pPr>
            <a:r>
              <a:rPr lang="en-US" sz="2000" dirty="0">
                <a:latin typeface="Times LT Std" pitchFamily="18" charset="0"/>
              </a:rPr>
              <a:t>El proton (p) </a:t>
            </a:r>
            <a:r>
              <a:rPr lang="en-US" sz="2000" dirty="0" err="1">
                <a:latin typeface="Times LT Std" pitchFamily="18" charset="0"/>
              </a:rPr>
              <a:t>tiene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una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carga</a:t>
            </a:r>
            <a:r>
              <a:rPr lang="en-US" sz="2000" dirty="0">
                <a:latin typeface="Times LT Std" pitchFamily="18" charset="0"/>
              </a:rPr>
              <a:t> (+), el </a:t>
            </a:r>
            <a:r>
              <a:rPr lang="en-US" sz="2000" dirty="0" err="1">
                <a:latin typeface="Times LT Std" pitchFamily="18" charset="0"/>
              </a:rPr>
              <a:t>electrón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tiene</a:t>
            </a:r>
            <a:r>
              <a:rPr lang="en-US" sz="2000" dirty="0">
                <a:latin typeface="Times LT Std" pitchFamily="18" charset="0"/>
              </a:rPr>
              <a:t> </a:t>
            </a:r>
            <a:r>
              <a:rPr lang="en-US" sz="2000" dirty="0" err="1">
                <a:latin typeface="Times LT Std" pitchFamily="18" charset="0"/>
              </a:rPr>
              <a:t>carga</a:t>
            </a:r>
            <a:r>
              <a:rPr lang="en-US" sz="2000" dirty="0">
                <a:latin typeface="Times LT Std" pitchFamily="18" charset="0"/>
              </a:rPr>
              <a:t> (-)</a:t>
            </a:r>
          </a:p>
          <a:p>
            <a:pPr algn="l" eaLnBrk="1" hangingPunct="1">
              <a:buFontTx/>
              <a:buAutoNum type="arabicPeriod" startAt="2"/>
            </a:pPr>
            <a:r>
              <a:rPr lang="en-US" sz="2000" dirty="0">
                <a:latin typeface="Times LT Std" pitchFamily="18" charset="0"/>
              </a:rPr>
              <a:t>La </a:t>
            </a:r>
            <a:r>
              <a:rPr lang="en-US" sz="2000" dirty="0" err="1">
                <a:latin typeface="Times LT Std" pitchFamily="18" charset="0"/>
              </a:rPr>
              <a:t>masa</a:t>
            </a:r>
            <a:r>
              <a:rPr lang="en-US" sz="2000" dirty="0">
                <a:latin typeface="Times LT Std" pitchFamily="18" charset="0"/>
              </a:rPr>
              <a:t> del p </a:t>
            </a:r>
            <a:r>
              <a:rPr lang="en-US" sz="2000" dirty="0" err="1">
                <a:latin typeface="Times LT Std" pitchFamily="18" charset="0"/>
              </a:rPr>
              <a:t>es</a:t>
            </a:r>
            <a:r>
              <a:rPr lang="en-US" sz="2000" dirty="0">
                <a:latin typeface="Times LT Std" pitchFamily="18" charset="0"/>
              </a:rPr>
              <a:t> 1840 x </a:t>
            </a:r>
            <a:r>
              <a:rPr lang="en-US" sz="2000" dirty="0" err="1">
                <a:latin typeface="Times LT Std" pitchFamily="18" charset="0"/>
              </a:rPr>
              <a:t>masa</a:t>
            </a:r>
            <a:r>
              <a:rPr lang="en-US" sz="2000" dirty="0">
                <a:latin typeface="Times LT Std" pitchFamily="18" charset="0"/>
              </a:rPr>
              <a:t> del e</a:t>
            </a:r>
            <a:r>
              <a:rPr lang="en-US" sz="2000" baseline="30000" dirty="0">
                <a:latin typeface="Times LT Std" pitchFamily="18" charset="0"/>
              </a:rPr>
              <a:t>-</a:t>
            </a:r>
            <a:r>
              <a:rPr lang="en-US" sz="2000" dirty="0">
                <a:latin typeface="Times LT Std" pitchFamily="18" charset="0"/>
              </a:rPr>
              <a:t> (1.67 x 10</a:t>
            </a:r>
            <a:r>
              <a:rPr lang="en-US" sz="2000" baseline="30000" dirty="0">
                <a:latin typeface="Times LT Std" pitchFamily="18" charset="0"/>
              </a:rPr>
              <a:t>-24</a:t>
            </a:r>
            <a:r>
              <a:rPr lang="en-US" sz="2000" dirty="0">
                <a:latin typeface="Times LT Std" pitchFamily="18" charset="0"/>
              </a:rPr>
              <a:t> g)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004219" y="4725144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Symbol" pitchFamily="18" charset="2"/>
              <a:buChar char="a"/>
            </a:pPr>
            <a:r>
              <a:rPr lang="en-US" sz="1400" dirty="0">
                <a:latin typeface="Times LT Std" pitchFamily="18" charset="0"/>
              </a:rPr>
              <a:t> </a:t>
            </a:r>
            <a:r>
              <a:rPr lang="en-US" sz="1400" dirty="0" err="1">
                <a:latin typeface="Times LT Std" pitchFamily="18" charset="0"/>
              </a:rPr>
              <a:t>Velocidad</a:t>
            </a:r>
            <a:r>
              <a:rPr lang="en-US" sz="1400" dirty="0">
                <a:latin typeface="Times LT Std" pitchFamily="18" charset="0"/>
              </a:rPr>
              <a:t> de </a:t>
            </a:r>
            <a:r>
              <a:rPr lang="en-US" sz="1400" dirty="0" err="1">
                <a:latin typeface="Times LT Std" pitchFamily="18" charset="0"/>
              </a:rPr>
              <a:t>las</a:t>
            </a:r>
            <a:r>
              <a:rPr lang="en-US" sz="1400" dirty="0">
                <a:latin typeface="Times LT Std" pitchFamily="18" charset="0"/>
              </a:rPr>
              <a:t> </a:t>
            </a:r>
            <a:r>
              <a:rPr lang="en-US" sz="1400" dirty="0" err="1">
                <a:latin typeface="Times LT Std" pitchFamily="18" charset="0"/>
              </a:rPr>
              <a:t>partículas</a:t>
            </a:r>
            <a:r>
              <a:rPr lang="en-US" sz="1400" dirty="0">
                <a:latin typeface="Times LT Std" pitchFamily="18" charset="0"/>
              </a:rPr>
              <a:t> ~ 1.4 x 10</a:t>
            </a:r>
            <a:r>
              <a:rPr lang="en-US" sz="1400" baseline="30000" dirty="0">
                <a:latin typeface="Times LT Std" pitchFamily="18" charset="0"/>
              </a:rPr>
              <a:t>7</a:t>
            </a:r>
            <a:r>
              <a:rPr lang="en-US" sz="1400" dirty="0">
                <a:latin typeface="Times LT Std" pitchFamily="18" charset="0"/>
              </a:rPr>
              <a:t> m/s (~5% </a:t>
            </a:r>
            <a:r>
              <a:rPr lang="en-US" sz="1400" dirty="0" err="1">
                <a:latin typeface="Times LT Std" pitchFamily="18" charset="0"/>
              </a:rPr>
              <a:t>velocidad</a:t>
            </a:r>
            <a:r>
              <a:rPr lang="en-US" sz="1400" dirty="0">
                <a:latin typeface="Times LT Std" pitchFamily="18" charset="0"/>
              </a:rPr>
              <a:t> de la </a:t>
            </a:r>
            <a:r>
              <a:rPr lang="en-US" sz="1400" dirty="0" err="1">
                <a:latin typeface="Times LT Std" pitchFamily="18" charset="0"/>
              </a:rPr>
              <a:t>luz</a:t>
            </a:r>
            <a:r>
              <a:rPr lang="en-US" sz="1400" dirty="0">
                <a:latin typeface="Times LT Std" pitchFamily="18" charset="0"/>
              </a:rPr>
              <a:t>)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9276" y="1124744"/>
            <a:ext cx="5756920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Diseño experimental de Rutherford</a:t>
            </a:r>
          </a:p>
          <a:p>
            <a:pPr algn="r" eaLnBrk="1" hangingPunct="1"/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(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Premio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 Nobel de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Química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 en 1908)</a:t>
            </a:r>
          </a:p>
        </p:txBody>
      </p:sp>
      <p:pic>
        <p:nvPicPr>
          <p:cNvPr id="6" name="Picture 12" descr="C:\Users\Familia Pedraza\Desktop\mg\Capitulo 2_Estructura atómica\imag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844824"/>
            <a:ext cx="78787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470852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51413" y="3108325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Times LT Std" pitchFamily="18" charset="0"/>
              </a:rPr>
              <a:t>(</a:t>
            </a:r>
            <a:r>
              <a:rPr lang="en-US" sz="1400">
                <a:latin typeface="Times LT Std" pitchFamily="18" charset="0"/>
              </a:rPr>
              <a:t>Thompson)              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LT Std" pitchFamily="18" charset="0"/>
              </a:rPr>
              <a:t>Carga del e</a:t>
            </a:r>
            <a:r>
              <a:rPr lang="en-US" sz="1400" b="1" baseline="30000">
                <a:latin typeface="Times LT Std" pitchFamily="18" charset="0"/>
              </a:rPr>
              <a:t>- </a:t>
            </a:r>
            <a:r>
              <a:rPr lang="en-US" sz="1400" baseline="30000">
                <a:latin typeface="Times LT Std" pitchFamily="18" charset="0"/>
              </a:rPr>
              <a:t> </a:t>
            </a:r>
            <a:r>
              <a:rPr lang="en-US" sz="1400">
                <a:latin typeface="Times LT Std" pitchFamily="18" charset="0"/>
              </a:rPr>
              <a:t>= -1.60 x 10</a:t>
            </a:r>
            <a:r>
              <a:rPr lang="en-US" sz="1400" baseline="30000">
                <a:latin typeface="Times LT Std" pitchFamily="18" charset="0"/>
              </a:rPr>
              <a:t>-19</a:t>
            </a:r>
            <a:r>
              <a:rPr lang="en-US" sz="1400">
                <a:latin typeface="Times LT Std" pitchFamily="18" charset="0"/>
              </a:rPr>
              <a:t> 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LT Std" pitchFamily="18" charset="0"/>
              </a:rPr>
              <a:t>Relación carga/masa del e</a:t>
            </a:r>
            <a:r>
              <a:rPr lang="en-US" sz="1400" baseline="30000">
                <a:latin typeface="Times LT Std" pitchFamily="18" charset="0"/>
              </a:rPr>
              <a:t>-</a:t>
            </a:r>
            <a:r>
              <a:rPr lang="en-US" sz="1400">
                <a:latin typeface="Times LT Std" pitchFamily="18" charset="0"/>
              </a:rPr>
              <a:t> = -1.76 x 10</a:t>
            </a:r>
            <a:r>
              <a:rPr lang="en-US" sz="1400" baseline="30000">
                <a:latin typeface="Times LT Std" pitchFamily="18" charset="0"/>
              </a:rPr>
              <a:t>8</a:t>
            </a:r>
            <a:r>
              <a:rPr lang="en-US" sz="1400">
                <a:latin typeface="Times LT Std" pitchFamily="18" charset="0"/>
              </a:rPr>
              <a:t> C/g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LT Std" pitchFamily="18" charset="0"/>
              </a:rPr>
              <a:t>Masa del e</a:t>
            </a:r>
            <a:r>
              <a:rPr lang="en-US" sz="1400" b="1" baseline="30000">
                <a:latin typeface="Times LT Std" pitchFamily="18" charset="0"/>
              </a:rPr>
              <a:t>-</a:t>
            </a:r>
            <a:r>
              <a:rPr lang="en-US" sz="1400">
                <a:latin typeface="Times LT Std" pitchFamily="18" charset="0"/>
              </a:rPr>
              <a:t> = 9.10 x 10</a:t>
            </a:r>
            <a:r>
              <a:rPr lang="en-US" sz="1400" baseline="30000">
                <a:latin typeface="Times LT Std" pitchFamily="18" charset="0"/>
              </a:rPr>
              <a:t>-28</a:t>
            </a:r>
            <a:r>
              <a:rPr lang="en-US" sz="1400">
                <a:latin typeface="Times LT Std" pitchFamily="18" charset="0"/>
              </a:rPr>
              <a:t> g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04392" y="5471537"/>
            <a:ext cx="6287616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sz="2000" dirty="0">
                <a:latin typeface="Times LT Std" pitchFamily="18" charset="0"/>
              </a:rPr>
              <a:t>Robert A. </a:t>
            </a:r>
            <a:r>
              <a:rPr lang="es-CO" sz="2000" dirty="0" err="1">
                <a:latin typeface="Times LT Std" pitchFamily="18" charset="0"/>
              </a:rPr>
              <a:t>Millikan</a:t>
            </a:r>
            <a:r>
              <a:rPr lang="es-CO" sz="2000" dirty="0">
                <a:latin typeface="Times LT Std" pitchFamily="18" charset="0"/>
              </a:rPr>
              <a:t>,</a:t>
            </a:r>
            <a:r>
              <a:rPr lang="es-CO" sz="2000" b="1" dirty="0">
                <a:latin typeface="Times LT Std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LT Std" pitchFamily="18" charset="0"/>
              </a:rPr>
              <a:t>Determinación</a:t>
            </a:r>
            <a:r>
              <a:rPr lang="en-US" sz="2000" dirty="0">
                <a:solidFill>
                  <a:srgbClr val="CC0000"/>
                </a:solidFill>
                <a:latin typeface="Times LT Std" pitchFamily="18" charset="0"/>
              </a:rPr>
              <a:t> de la </a:t>
            </a:r>
            <a:r>
              <a:rPr lang="en-US" sz="2000" dirty="0" err="1">
                <a:solidFill>
                  <a:srgbClr val="CC0000"/>
                </a:solidFill>
                <a:latin typeface="Times LT Std" pitchFamily="18" charset="0"/>
              </a:rPr>
              <a:t>masa</a:t>
            </a:r>
            <a:r>
              <a:rPr lang="en-US" sz="2000" dirty="0">
                <a:solidFill>
                  <a:srgbClr val="CC0000"/>
                </a:solidFill>
                <a:latin typeface="Times LT Std" pitchFamily="18" charset="0"/>
              </a:rPr>
              <a:t> del </a:t>
            </a:r>
            <a:r>
              <a:rPr lang="en-US" sz="2000" dirty="0" err="1">
                <a:solidFill>
                  <a:srgbClr val="CC0000"/>
                </a:solidFill>
                <a:latin typeface="Times LT Std" pitchFamily="18" charset="0"/>
              </a:rPr>
              <a:t>electrón</a:t>
            </a:r>
            <a:endParaRPr lang="en-US" sz="2000" dirty="0">
              <a:latin typeface="Times LT Std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333399"/>
                </a:solidFill>
                <a:latin typeface="Times LT Std" pitchFamily="18" charset="0"/>
              </a:rPr>
              <a:t>(</a:t>
            </a:r>
            <a:r>
              <a:rPr lang="en-US" sz="1800" dirty="0" err="1">
                <a:solidFill>
                  <a:srgbClr val="333399"/>
                </a:solidFill>
                <a:latin typeface="Times LT Std" pitchFamily="18" charset="0"/>
              </a:rPr>
              <a:t>Premio</a:t>
            </a:r>
            <a:r>
              <a:rPr lang="en-US" sz="1800" dirty="0">
                <a:solidFill>
                  <a:srgbClr val="333399"/>
                </a:solidFill>
                <a:latin typeface="Times LT Std" pitchFamily="18" charset="0"/>
              </a:rPr>
              <a:t> Nobel de </a:t>
            </a:r>
            <a:r>
              <a:rPr lang="en-US" sz="1800" dirty="0" err="1">
                <a:solidFill>
                  <a:srgbClr val="333399"/>
                </a:solidFill>
                <a:latin typeface="Times LT Std" pitchFamily="18" charset="0"/>
              </a:rPr>
              <a:t>Física</a:t>
            </a:r>
            <a:r>
              <a:rPr lang="en-US" sz="1800" dirty="0">
                <a:solidFill>
                  <a:srgbClr val="333399"/>
                </a:solidFill>
                <a:latin typeface="Times LT Std" pitchFamily="18" charset="0"/>
              </a:rPr>
              <a:t> en 1923)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9600" y="960175"/>
            <a:ext cx="4247728" cy="5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CO" b="1" dirty="0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Experimento de  </a:t>
            </a:r>
            <a:r>
              <a:rPr lang="es-CO" b="1" dirty="0" err="1">
                <a:solidFill>
                  <a:schemeClr val="bg2">
                    <a:lumMod val="25000"/>
                  </a:schemeClr>
                </a:solidFill>
                <a:latin typeface="Times LT Std" pitchFamily="18" charset="0"/>
              </a:rPr>
              <a:t>Millikan</a:t>
            </a:r>
            <a:endParaRPr lang="es-ES" b="1" baseline="-25000" dirty="0">
              <a:solidFill>
                <a:schemeClr val="bg2">
                  <a:lumMod val="25000"/>
                </a:schemeClr>
              </a:solidFill>
              <a:latin typeface="Times LT Std" pitchFamily="18" charset="0"/>
            </a:endParaRPr>
          </a:p>
        </p:txBody>
      </p:sp>
      <p:pic>
        <p:nvPicPr>
          <p:cNvPr id="7" name="Picture 11" descr="C:\Users\Familia Pedraza\Desktop\mg\Capitulo 2_Estructura atómica\imag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1838"/>
            <a:ext cx="40386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642</TotalTime>
  <Words>2222</Words>
  <Application>Microsoft Office PowerPoint</Application>
  <PresentationFormat>Presentación en pantalla (4:3)</PresentationFormat>
  <Paragraphs>423</Paragraphs>
  <Slides>58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0" baseType="lpstr">
      <vt:lpstr>Austin</vt:lpstr>
      <vt:lpstr>Clip</vt:lpstr>
      <vt:lpstr>Presentación de PowerPoint</vt:lpstr>
      <vt:lpstr>Demócrito (Abdera, Traciaca. 460 a. C. - 370 a. C.) </vt:lpstr>
      <vt:lpstr>                                                       Joseph Proust </vt:lpstr>
      <vt:lpstr>Presentación de PowerPoint</vt:lpstr>
      <vt:lpstr>Presentación de PowerPoint</vt:lpstr>
      <vt:lpstr>Presentación de PowerPoint</vt:lpstr>
      <vt:lpstr>J.J. Thomson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Científica</cp:lastModifiedBy>
  <cp:revision>47</cp:revision>
  <dcterms:created xsi:type="dcterms:W3CDTF">2013-02-04T16:35:55Z</dcterms:created>
  <dcterms:modified xsi:type="dcterms:W3CDTF">2013-04-19T19:59:09Z</dcterms:modified>
</cp:coreProperties>
</file>