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94" r:id="rId5"/>
    <p:sldId id="261" r:id="rId6"/>
    <p:sldId id="259" r:id="rId7"/>
    <p:sldId id="260" r:id="rId8"/>
    <p:sldId id="262" r:id="rId9"/>
    <p:sldId id="280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83" r:id="rId18"/>
    <p:sldId id="284" r:id="rId19"/>
    <p:sldId id="295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82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77" r:id="rId37"/>
    <p:sldId id="293" r:id="rId38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98FF-A7E3-4C2F-A54D-39281837BED2}" type="datetimeFigureOut">
              <a:rPr lang="es-GT" smtClean="0"/>
              <a:t>19/07/2013</a:t>
            </a:fld>
            <a:endParaRPr lang="es-GT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E0-7801-40CF-8265-862A4F724A16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98FF-A7E3-4C2F-A54D-39281837BED2}" type="datetimeFigureOut">
              <a:rPr lang="es-GT" smtClean="0"/>
              <a:t>19/07/2013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E0-7801-40CF-8265-862A4F724A16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98FF-A7E3-4C2F-A54D-39281837BED2}" type="datetimeFigureOut">
              <a:rPr lang="es-GT" smtClean="0"/>
              <a:t>19/07/2013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E0-7801-40CF-8265-862A4F724A16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98FF-A7E3-4C2F-A54D-39281837BED2}" type="datetimeFigureOut">
              <a:rPr lang="es-GT" smtClean="0"/>
              <a:t>19/07/2013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E0-7801-40CF-8265-862A4F724A16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98FF-A7E3-4C2F-A54D-39281837BED2}" type="datetimeFigureOut">
              <a:rPr lang="es-GT" smtClean="0"/>
              <a:t>19/07/2013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BF5BE0-7801-40CF-8265-862A4F724A16}" type="slidenum">
              <a:rPr lang="es-GT" smtClean="0"/>
              <a:t>‹Nº›</a:t>
            </a:fld>
            <a:endParaRPr lang="es-G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98FF-A7E3-4C2F-A54D-39281837BED2}" type="datetimeFigureOut">
              <a:rPr lang="es-GT" smtClean="0"/>
              <a:t>19/07/2013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E0-7801-40CF-8265-862A4F724A16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98FF-A7E3-4C2F-A54D-39281837BED2}" type="datetimeFigureOut">
              <a:rPr lang="es-GT" smtClean="0"/>
              <a:t>19/07/2013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E0-7801-40CF-8265-862A4F724A16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98FF-A7E3-4C2F-A54D-39281837BED2}" type="datetimeFigureOut">
              <a:rPr lang="es-GT" smtClean="0"/>
              <a:t>19/07/2013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E0-7801-40CF-8265-862A4F724A16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98FF-A7E3-4C2F-A54D-39281837BED2}" type="datetimeFigureOut">
              <a:rPr lang="es-GT" smtClean="0"/>
              <a:t>19/07/2013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E0-7801-40CF-8265-862A4F724A16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98FF-A7E3-4C2F-A54D-39281837BED2}" type="datetimeFigureOut">
              <a:rPr lang="es-GT" smtClean="0"/>
              <a:t>19/07/2013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E0-7801-40CF-8265-862A4F724A16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98FF-A7E3-4C2F-A54D-39281837BED2}" type="datetimeFigureOut">
              <a:rPr lang="es-GT" smtClean="0"/>
              <a:t>19/07/2013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E0-7801-40CF-8265-862A4F724A16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4B98FF-A7E3-4C2F-A54D-39281837BED2}" type="datetimeFigureOut">
              <a:rPr lang="es-GT" smtClean="0"/>
              <a:t>19/07/2013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BF5BE0-7801-40CF-8265-862A4F724A16}" type="slidenum">
              <a:rPr lang="es-GT" smtClean="0"/>
              <a:t>‹Nº›</a:t>
            </a:fld>
            <a:endParaRPr lang="es-G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29600" cy="1180728"/>
          </a:xfrm>
        </p:spPr>
        <p:txBody>
          <a:bodyPr>
            <a:normAutofit/>
          </a:bodyPr>
          <a:lstStyle/>
          <a:p>
            <a:r>
              <a:rPr lang="es-GT" sz="6600" dirty="0" smtClean="0">
                <a:solidFill>
                  <a:srgbClr val="FFFF00"/>
                </a:solidFill>
              </a:rPr>
              <a:t>Enlaces químicos </a:t>
            </a:r>
            <a:endParaRPr lang="es-GT" sz="6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Científica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4896544" cy="46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36512" y="5877272"/>
            <a:ext cx="2664296" cy="460648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GT" sz="2000" dirty="0" smtClean="0">
                <a:solidFill>
                  <a:srgbClr val="FFFF00"/>
                </a:solidFill>
              </a:rPr>
              <a:t>Javier </a:t>
            </a:r>
            <a:r>
              <a:rPr lang="es-GT" sz="2000" dirty="0" err="1" smtClean="0">
                <a:solidFill>
                  <a:srgbClr val="FFFF00"/>
                </a:solidFill>
              </a:rPr>
              <a:t>Alvarez</a:t>
            </a:r>
            <a:endParaRPr lang="es-G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2"/>
          <p:cNvGrpSpPr>
            <a:grpSpLocks/>
          </p:cNvGrpSpPr>
          <p:nvPr/>
        </p:nvGrpSpPr>
        <p:grpSpPr bwMode="auto">
          <a:xfrm>
            <a:off x="2324101" y="3317875"/>
            <a:ext cx="1443038" cy="469900"/>
            <a:chOff x="1025" y="2064"/>
            <a:chExt cx="909" cy="296"/>
          </a:xfrm>
        </p:grpSpPr>
        <p:sp>
          <p:nvSpPr>
            <p:cNvPr id="5" name="Text Box 101"/>
            <p:cNvSpPr txBox="1">
              <a:spLocks noChangeArrowheads="1"/>
            </p:cNvSpPr>
            <p:nvPr/>
          </p:nvSpPr>
          <p:spPr bwMode="auto">
            <a:xfrm>
              <a:off x="1025" y="2073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latin typeface="Times LT Std" pitchFamily="18" charset="0"/>
                </a:rPr>
                <a:t>O</a:t>
              </a:r>
            </a:p>
          </p:txBody>
        </p:sp>
        <p:sp>
          <p:nvSpPr>
            <p:cNvPr id="6" name="Oval 102"/>
            <p:cNvSpPr>
              <a:spLocks noChangeArrowheads="1"/>
            </p:cNvSpPr>
            <p:nvPr/>
          </p:nvSpPr>
          <p:spPr bwMode="auto">
            <a:xfrm>
              <a:off x="1240" y="22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000">
                <a:latin typeface="Times LT Std" pitchFamily="18" charset="0"/>
              </a:endParaRPr>
            </a:p>
          </p:txBody>
        </p:sp>
        <p:sp>
          <p:nvSpPr>
            <p:cNvPr id="7" name="Oval 103"/>
            <p:cNvSpPr>
              <a:spLocks noChangeArrowheads="1"/>
            </p:cNvSpPr>
            <p:nvPr/>
          </p:nvSpPr>
          <p:spPr bwMode="auto">
            <a:xfrm>
              <a:off x="1240" y="2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000">
                <a:latin typeface="Times LT Std" pitchFamily="18" charset="0"/>
              </a:endParaRPr>
            </a:p>
          </p:txBody>
        </p: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 rot="5400000">
              <a:off x="1120" y="2016"/>
              <a:ext cx="48" cy="144"/>
              <a:chOff x="1440" y="2400"/>
              <a:chExt cx="48" cy="144"/>
            </a:xfrm>
          </p:grpSpPr>
          <p:sp>
            <p:nvSpPr>
              <p:cNvPr id="27" name="Oval 105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sp>
            <p:nvSpPr>
              <p:cNvPr id="28" name="Oval 106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</p:grpSp>
        <p:grpSp>
          <p:nvGrpSpPr>
            <p:cNvPr id="9" name="Group 107"/>
            <p:cNvGrpSpPr>
              <a:grpSpLocks/>
            </p:cNvGrpSpPr>
            <p:nvPr/>
          </p:nvGrpSpPr>
          <p:grpSpPr bwMode="auto">
            <a:xfrm rot="5400000">
              <a:off x="1120" y="2264"/>
              <a:ext cx="48" cy="144"/>
              <a:chOff x="1440" y="2400"/>
              <a:chExt cx="48" cy="144"/>
            </a:xfrm>
          </p:grpSpPr>
          <p:sp>
            <p:nvSpPr>
              <p:cNvPr id="25" name="Oval 108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sp>
            <p:nvSpPr>
              <p:cNvPr id="26" name="Oval 109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</p:grpSp>
        <p:sp>
          <p:nvSpPr>
            <p:cNvPr id="10" name="Oval 110"/>
            <p:cNvSpPr>
              <a:spLocks noChangeArrowheads="1"/>
            </p:cNvSpPr>
            <p:nvPr/>
          </p:nvSpPr>
          <p:spPr bwMode="auto">
            <a:xfrm>
              <a:off x="1328" y="2240"/>
              <a:ext cx="48" cy="4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000">
                <a:latin typeface="Times LT Std" pitchFamily="18" charset="0"/>
              </a:endParaRPr>
            </a:p>
          </p:txBody>
        </p:sp>
        <p:sp>
          <p:nvSpPr>
            <p:cNvPr id="11" name="Oval 111"/>
            <p:cNvSpPr>
              <a:spLocks noChangeArrowheads="1"/>
            </p:cNvSpPr>
            <p:nvPr/>
          </p:nvSpPr>
          <p:spPr bwMode="auto">
            <a:xfrm>
              <a:off x="1328" y="2144"/>
              <a:ext cx="48" cy="4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000">
                <a:latin typeface="Times LT Std" pitchFamily="18" charset="0"/>
              </a:endParaRPr>
            </a:p>
          </p:txBody>
        </p:sp>
        <p:sp>
          <p:nvSpPr>
            <p:cNvPr id="12" name="Text Box 112"/>
            <p:cNvSpPr txBox="1">
              <a:spLocks noChangeArrowheads="1"/>
            </p:cNvSpPr>
            <p:nvPr/>
          </p:nvSpPr>
          <p:spPr bwMode="auto">
            <a:xfrm>
              <a:off x="1351" y="2086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latin typeface="Times LT Std" pitchFamily="18" charset="0"/>
                </a:rPr>
                <a:t>C</a:t>
              </a:r>
            </a:p>
          </p:txBody>
        </p:sp>
        <p:grpSp>
          <p:nvGrpSpPr>
            <p:cNvPr id="13" name="Group 124"/>
            <p:cNvGrpSpPr>
              <a:grpSpLocks/>
            </p:cNvGrpSpPr>
            <p:nvPr/>
          </p:nvGrpSpPr>
          <p:grpSpPr bwMode="auto">
            <a:xfrm flipH="1">
              <a:off x="1577" y="2064"/>
              <a:ext cx="357" cy="296"/>
              <a:chOff x="1851" y="2160"/>
              <a:chExt cx="357" cy="296"/>
            </a:xfrm>
          </p:grpSpPr>
          <p:sp>
            <p:nvSpPr>
              <p:cNvPr id="14" name="Text Box 113"/>
              <p:cNvSpPr txBox="1">
                <a:spLocks noChangeArrowheads="1"/>
              </p:cNvSpPr>
              <p:nvPr/>
            </p:nvSpPr>
            <p:spPr bwMode="auto">
              <a:xfrm flipH="1">
                <a:off x="1851" y="2175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>
                    <a:latin typeface="Times LT Std" pitchFamily="18" charset="0"/>
                  </a:rPr>
                  <a:t>O</a:t>
                </a:r>
              </a:p>
            </p:txBody>
          </p:sp>
          <p:sp>
            <p:nvSpPr>
              <p:cNvPr id="15" name="Oval 114"/>
              <p:cNvSpPr>
                <a:spLocks noChangeArrowheads="1"/>
              </p:cNvSpPr>
              <p:nvPr/>
            </p:nvSpPr>
            <p:spPr bwMode="auto">
              <a:xfrm flipH="1">
                <a:off x="20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sp>
            <p:nvSpPr>
              <p:cNvPr id="16" name="Oval 115"/>
              <p:cNvSpPr>
                <a:spLocks noChangeArrowheads="1"/>
              </p:cNvSpPr>
              <p:nvPr/>
            </p:nvSpPr>
            <p:spPr bwMode="auto">
              <a:xfrm flipH="1">
                <a:off x="2072" y="22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grpSp>
            <p:nvGrpSpPr>
              <p:cNvPr id="17" name="Group 116"/>
              <p:cNvGrpSpPr>
                <a:grpSpLocks/>
              </p:cNvGrpSpPr>
              <p:nvPr/>
            </p:nvGrpSpPr>
            <p:grpSpPr bwMode="auto">
              <a:xfrm rot="16200000" flipH="1">
                <a:off x="1952" y="2113"/>
                <a:ext cx="49" cy="143"/>
                <a:chOff x="1439" y="2400"/>
                <a:chExt cx="49" cy="143"/>
              </a:xfrm>
            </p:grpSpPr>
            <p:sp>
              <p:nvSpPr>
                <p:cNvPr id="23" name="Oval 11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24" name="Oval 118"/>
                <p:cNvSpPr>
                  <a:spLocks noChangeArrowheads="1"/>
                </p:cNvSpPr>
                <p:nvPr/>
              </p:nvSpPr>
              <p:spPr bwMode="auto">
                <a:xfrm>
                  <a:off x="1439" y="2495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  <p:grpSp>
            <p:nvGrpSpPr>
              <p:cNvPr id="18" name="Group 119"/>
              <p:cNvGrpSpPr>
                <a:grpSpLocks/>
              </p:cNvGrpSpPr>
              <p:nvPr/>
            </p:nvGrpSpPr>
            <p:grpSpPr bwMode="auto">
              <a:xfrm rot="16200000" flipH="1">
                <a:off x="1952" y="2360"/>
                <a:ext cx="48" cy="144"/>
                <a:chOff x="1440" y="2400"/>
                <a:chExt cx="48" cy="144"/>
              </a:xfrm>
            </p:grpSpPr>
            <p:sp>
              <p:nvSpPr>
                <p:cNvPr id="21" name="Oval 12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22" name="Oval 12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  <p:sp>
            <p:nvSpPr>
              <p:cNvPr id="19" name="Oval 122"/>
              <p:cNvSpPr>
                <a:spLocks noChangeArrowheads="1"/>
              </p:cNvSpPr>
              <p:nvPr/>
            </p:nvSpPr>
            <p:spPr bwMode="auto">
              <a:xfrm flipH="1">
                <a:off x="2160" y="2336"/>
                <a:ext cx="48" cy="48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sp>
            <p:nvSpPr>
              <p:cNvPr id="20" name="Oval 123"/>
              <p:cNvSpPr>
                <a:spLocks noChangeArrowheads="1"/>
              </p:cNvSpPr>
              <p:nvPr/>
            </p:nvSpPr>
            <p:spPr bwMode="auto">
              <a:xfrm flipH="1">
                <a:off x="2160" y="2240"/>
                <a:ext cx="48" cy="48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</p:grpSp>
      </p:grpSp>
      <p:sp>
        <p:nvSpPr>
          <p:cNvPr id="29" name="Text Box 126"/>
          <p:cNvSpPr txBox="1">
            <a:spLocks noChangeArrowheads="1"/>
          </p:cNvSpPr>
          <p:nvPr/>
        </p:nvSpPr>
        <p:spPr bwMode="auto">
          <a:xfrm>
            <a:off x="4483100" y="333057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latin typeface="Times LT Std" pitchFamily="18" charset="0"/>
              </a:rPr>
              <a:t>o</a:t>
            </a:r>
            <a:endParaRPr lang="en-US" sz="2000" dirty="0">
              <a:latin typeface="Times LT Std" pitchFamily="18" charset="0"/>
            </a:endParaRPr>
          </a:p>
        </p:txBody>
      </p:sp>
      <p:grpSp>
        <p:nvGrpSpPr>
          <p:cNvPr id="30" name="Group 151"/>
          <p:cNvGrpSpPr>
            <a:grpSpLocks/>
          </p:cNvGrpSpPr>
          <p:nvPr/>
        </p:nvGrpSpPr>
        <p:grpSpPr bwMode="auto">
          <a:xfrm>
            <a:off x="5662613" y="3333750"/>
            <a:ext cx="1849437" cy="469900"/>
            <a:chOff x="3148" y="2064"/>
            <a:chExt cx="1165" cy="296"/>
          </a:xfrm>
        </p:grpSpPr>
        <p:sp>
          <p:nvSpPr>
            <p:cNvPr id="31" name="Text Box 127"/>
            <p:cNvSpPr txBox="1">
              <a:spLocks noChangeArrowheads="1"/>
            </p:cNvSpPr>
            <p:nvPr/>
          </p:nvSpPr>
          <p:spPr bwMode="auto">
            <a:xfrm>
              <a:off x="3148" y="2069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latin typeface="Times LT Std" pitchFamily="18" charset="0"/>
                </a:rPr>
                <a:t>O</a:t>
              </a:r>
            </a:p>
          </p:txBody>
        </p:sp>
        <p:grpSp>
          <p:nvGrpSpPr>
            <p:cNvPr id="32" name="Group 137"/>
            <p:cNvGrpSpPr>
              <a:grpSpLocks/>
            </p:cNvGrpSpPr>
            <p:nvPr/>
          </p:nvGrpSpPr>
          <p:grpSpPr bwMode="auto">
            <a:xfrm>
              <a:off x="3195" y="2064"/>
              <a:ext cx="144" cy="296"/>
              <a:chOff x="3195" y="2064"/>
              <a:chExt cx="144" cy="296"/>
            </a:xfrm>
          </p:grpSpPr>
          <p:grpSp>
            <p:nvGrpSpPr>
              <p:cNvPr id="49" name="Group 128"/>
              <p:cNvGrpSpPr>
                <a:grpSpLocks/>
              </p:cNvGrpSpPr>
              <p:nvPr/>
            </p:nvGrpSpPr>
            <p:grpSpPr bwMode="auto">
              <a:xfrm rot="5400000">
                <a:off x="3243" y="2016"/>
                <a:ext cx="48" cy="144"/>
                <a:chOff x="1440" y="2400"/>
                <a:chExt cx="48" cy="144"/>
              </a:xfrm>
            </p:grpSpPr>
            <p:sp>
              <p:nvSpPr>
                <p:cNvPr id="53" name="Oval 12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54" name="Oval 13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  <p:grpSp>
            <p:nvGrpSpPr>
              <p:cNvPr id="50" name="Group 131"/>
              <p:cNvGrpSpPr>
                <a:grpSpLocks/>
              </p:cNvGrpSpPr>
              <p:nvPr/>
            </p:nvGrpSpPr>
            <p:grpSpPr bwMode="auto">
              <a:xfrm rot="5400000">
                <a:off x="3243" y="2264"/>
                <a:ext cx="48" cy="144"/>
                <a:chOff x="1440" y="2400"/>
                <a:chExt cx="48" cy="144"/>
              </a:xfrm>
            </p:grpSpPr>
            <p:sp>
              <p:nvSpPr>
                <p:cNvPr id="51" name="Oval 13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52" name="Oval 13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</p:grpSp>
        <p:grpSp>
          <p:nvGrpSpPr>
            <p:cNvPr id="33" name="Group 136"/>
            <p:cNvGrpSpPr>
              <a:grpSpLocks/>
            </p:cNvGrpSpPr>
            <p:nvPr/>
          </p:nvGrpSpPr>
          <p:grpSpPr bwMode="auto">
            <a:xfrm>
              <a:off x="3408" y="2188"/>
              <a:ext cx="240" cy="48"/>
              <a:chOff x="3408" y="2160"/>
              <a:chExt cx="240" cy="48"/>
            </a:xfrm>
          </p:grpSpPr>
          <p:sp>
            <p:nvSpPr>
              <p:cNvPr id="47" name="Line 134"/>
              <p:cNvSpPr>
                <a:spLocks noChangeShapeType="1"/>
              </p:cNvSpPr>
              <p:nvPr/>
            </p:nvSpPr>
            <p:spPr bwMode="auto">
              <a:xfrm>
                <a:off x="3408" y="216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8" name="Line 135"/>
              <p:cNvSpPr>
                <a:spLocks noChangeShapeType="1"/>
              </p:cNvSpPr>
              <p:nvPr/>
            </p:nvSpPr>
            <p:spPr bwMode="auto">
              <a:xfrm>
                <a:off x="340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34" name="Text Box 138"/>
            <p:cNvSpPr txBox="1">
              <a:spLocks noChangeArrowheads="1"/>
            </p:cNvSpPr>
            <p:nvPr/>
          </p:nvSpPr>
          <p:spPr bwMode="auto">
            <a:xfrm>
              <a:off x="3617" y="2072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latin typeface="Times LT Std" pitchFamily="18" charset="0"/>
                </a:rPr>
                <a:t>C</a:t>
              </a:r>
            </a:p>
          </p:txBody>
        </p:sp>
        <p:grpSp>
          <p:nvGrpSpPr>
            <p:cNvPr id="35" name="Group 150"/>
            <p:cNvGrpSpPr>
              <a:grpSpLocks/>
            </p:cNvGrpSpPr>
            <p:nvPr/>
          </p:nvGrpSpPr>
          <p:grpSpPr bwMode="auto">
            <a:xfrm flipH="1">
              <a:off x="3816" y="2064"/>
              <a:ext cx="497" cy="296"/>
              <a:chOff x="3291" y="2632"/>
              <a:chExt cx="497" cy="296"/>
            </a:xfrm>
          </p:grpSpPr>
          <p:sp>
            <p:nvSpPr>
              <p:cNvPr id="36" name="Text Box 139"/>
              <p:cNvSpPr txBox="1">
                <a:spLocks noChangeArrowheads="1"/>
              </p:cNvSpPr>
              <p:nvPr/>
            </p:nvSpPr>
            <p:spPr bwMode="auto">
              <a:xfrm>
                <a:off x="3339" y="2637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latin typeface="Times LT Std" pitchFamily="18" charset="0"/>
                  </a:rPr>
                  <a:t>O</a:t>
                </a:r>
              </a:p>
            </p:txBody>
          </p:sp>
          <p:grpSp>
            <p:nvGrpSpPr>
              <p:cNvPr id="37" name="Group 140"/>
              <p:cNvGrpSpPr>
                <a:grpSpLocks/>
              </p:cNvGrpSpPr>
              <p:nvPr/>
            </p:nvGrpSpPr>
            <p:grpSpPr bwMode="auto">
              <a:xfrm>
                <a:off x="3291" y="2632"/>
                <a:ext cx="144" cy="296"/>
                <a:chOff x="3195" y="2064"/>
                <a:chExt cx="144" cy="296"/>
              </a:xfrm>
            </p:grpSpPr>
            <p:grpSp>
              <p:nvGrpSpPr>
                <p:cNvPr id="41" name="Group 141"/>
                <p:cNvGrpSpPr>
                  <a:grpSpLocks/>
                </p:cNvGrpSpPr>
                <p:nvPr/>
              </p:nvGrpSpPr>
              <p:grpSpPr bwMode="auto">
                <a:xfrm rot="5400000">
                  <a:off x="3243" y="2016"/>
                  <a:ext cx="48" cy="144"/>
                  <a:chOff x="1440" y="2400"/>
                  <a:chExt cx="48" cy="144"/>
                </a:xfrm>
              </p:grpSpPr>
              <p:sp>
                <p:nvSpPr>
                  <p:cNvPr id="45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CO" sz="2000">
                      <a:latin typeface="Times LT Std" pitchFamily="18" charset="0"/>
                    </a:endParaRPr>
                  </a:p>
                </p:txBody>
              </p:sp>
              <p:sp>
                <p:nvSpPr>
                  <p:cNvPr id="46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CO" sz="2000">
                      <a:latin typeface="Times LT Std" pitchFamily="18" charset="0"/>
                    </a:endParaRPr>
                  </a:p>
                </p:txBody>
              </p:sp>
            </p:grpSp>
            <p:grpSp>
              <p:nvGrpSpPr>
                <p:cNvPr id="42" name="Group 144"/>
                <p:cNvGrpSpPr>
                  <a:grpSpLocks/>
                </p:cNvGrpSpPr>
                <p:nvPr/>
              </p:nvGrpSpPr>
              <p:grpSpPr bwMode="auto">
                <a:xfrm rot="5400000">
                  <a:off x="3243" y="2264"/>
                  <a:ext cx="48" cy="144"/>
                  <a:chOff x="1440" y="2400"/>
                  <a:chExt cx="48" cy="144"/>
                </a:xfrm>
              </p:grpSpPr>
              <p:sp>
                <p:nvSpPr>
                  <p:cNvPr id="43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CO" sz="2000">
                      <a:latin typeface="Times LT Std" pitchFamily="18" charset="0"/>
                    </a:endParaRPr>
                  </a:p>
                </p:txBody>
              </p:sp>
              <p:sp>
                <p:nvSpPr>
                  <p:cNvPr id="44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CO" sz="2000">
                      <a:latin typeface="Times LT Std" pitchFamily="18" charset="0"/>
                    </a:endParaRPr>
                  </a:p>
                </p:txBody>
              </p:sp>
            </p:grpSp>
          </p:grpSp>
          <p:grpSp>
            <p:nvGrpSpPr>
              <p:cNvPr id="38" name="Group 147"/>
              <p:cNvGrpSpPr>
                <a:grpSpLocks/>
              </p:cNvGrpSpPr>
              <p:nvPr/>
            </p:nvGrpSpPr>
            <p:grpSpPr bwMode="auto">
              <a:xfrm>
                <a:off x="3548" y="2766"/>
                <a:ext cx="240" cy="44"/>
                <a:chOff x="3452" y="2170"/>
                <a:chExt cx="240" cy="44"/>
              </a:xfrm>
            </p:grpSpPr>
            <p:sp>
              <p:nvSpPr>
                <p:cNvPr id="39" name="Line 148"/>
                <p:cNvSpPr>
                  <a:spLocks noChangeShapeType="1"/>
                </p:cNvSpPr>
                <p:nvPr/>
              </p:nvSpPr>
              <p:spPr bwMode="auto">
                <a:xfrm>
                  <a:off x="3452" y="2170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GT"/>
                </a:p>
              </p:txBody>
            </p:sp>
            <p:sp>
              <p:nvSpPr>
                <p:cNvPr id="40" name="Line 149"/>
                <p:cNvSpPr>
                  <a:spLocks noChangeShapeType="1"/>
                </p:cNvSpPr>
                <p:nvPr/>
              </p:nvSpPr>
              <p:spPr bwMode="auto">
                <a:xfrm>
                  <a:off x="3452" y="2214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GT"/>
                </a:p>
              </p:txBody>
            </p:sp>
          </p:grpSp>
        </p:grpSp>
      </p:grpSp>
      <p:sp>
        <p:nvSpPr>
          <p:cNvPr id="55" name="Oval 153"/>
          <p:cNvSpPr>
            <a:spLocks noChangeArrowheads="1"/>
          </p:cNvSpPr>
          <p:nvPr/>
        </p:nvSpPr>
        <p:spPr bwMode="auto">
          <a:xfrm>
            <a:off x="2259013" y="3236913"/>
            <a:ext cx="6858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sz="2000">
              <a:latin typeface="Times LT Std" pitchFamily="18" charset="0"/>
            </a:endParaRPr>
          </a:p>
        </p:txBody>
      </p:sp>
      <p:sp>
        <p:nvSpPr>
          <p:cNvPr id="56" name="Text Box 154"/>
          <p:cNvSpPr txBox="1">
            <a:spLocks noChangeArrowheads="1"/>
          </p:cNvSpPr>
          <p:nvPr/>
        </p:nvSpPr>
        <p:spPr bwMode="auto">
          <a:xfrm>
            <a:off x="2324100" y="3836988"/>
            <a:ext cx="47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8e</a:t>
            </a:r>
            <a:r>
              <a:rPr lang="en-US" sz="2000" baseline="30000" dirty="0">
                <a:solidFill>
                  <a:srgbClr val="FF0000"/>
                </a:solidFill>
                <a:latin typeface="Times LT Std" pitchFamily="18" charset="0"/>
              </a:rPr>
              <a:t>-</a:t>
            </a:r>
            <a:endParaRPr lang="en-US" sz="2000" dirty="0">
              <a:solidFill>
                <a:srgbClr val="FF0000"/>
              </a:solidFill>
              <a:latin typeface="Times LT Std" pitchFamily="18" charset="0"/>
            </a:endParaRPr>
          </a:p>
        </p:txBody>
      </p:sp>
      <p:sp>
        <p:nvSpPr>
          <p:cNvPr id="57" name="Oval 157"/>
          <p:cNvSpPr>
            <a:spLocks noChangeArrowheads="1"/>
          </p:cNvSpPr>
          <p:nvPr/>
        </p:nvSpPr>
        <p:spPr bwMode="auto">
          <a:xfrm>
            <a:off x="3122613" y="3236913"/>
            <a:ext cx="6858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sz="2000">
              <a:latin typeface="Times LT Std" pitchFamily="18" charset="0"/>
            </a:endParaRPr>
          </a:p>
        </p:txBody>
      </p:sp>
      <p:sp>
        <p:nvSpPr>
          <p:cNvPr id="58" name="Text Box 158"/>
          <p:cNvSpPr txBox="1">
            <a:spLocks noChangeArrowheads="1"/>
          </p:cNvSpPr>
          <p:nvPr/>
        </p:nvSpPr>
        <p:spPr bwMode="auto">
          <a:xfrm>
            <a:off x="3187700" y="3836988"/>
            <a:ext cx="47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8e</a:t>
            </a:r>
            <a:r>
              <a:rPr lang="en-US" sz="2000" baseline="30000" dirty="0">
                <a:solidFill>
                  <a:srgbClr val="FF0000"/>
                </a:solidFill>
                <a:latin typeface="Times LT Std" pitchFamily="18" charset="0"/>
              </a:rPr>
              <a:t>-</a:t>
            </a:r>
            <a:endParaRPr lang="en-US" sz="2000" dirty="0">
              <a:solidFill>
                <a:srgbClr val="FF0000"/>
              </a:solidFill>
              <a:latin typeface="Times LT Std" pitchFamily="18" charset="0"/>
            </a:endParaRPr>
          </a:p>
        </p:txBody>
      </p:sp>
      <p:sp>
        <p:nvSpPr>
          <p:cNvPr id="59" name="Oval 159"/>
          <p:cNvSpPr>
            <a:spLocks noChangeArrowheads="1"/>
          </p:cNvSpPr>
          <p:nvPr/>
        </p:nvSpPr>
        <p:spPr bwMode="auto">
          <a:xfrm>
            <a:off x="2652713" y="3236913"/>
            <a:ext cx="7620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sz="2000">
              <a:latin typeface="Times LT Std" pitchFamily="18" charset="0"/>
            </a:endParaRPr>
          </a:p>
        </p:txBody>
      </p:sp>
      <p:sp>
        <p:nvSpPr>
          <p:cNvPr id="60" name="Text Box 160"/>
          <p:cNvSpPr txBox="1">
            <a:spLocks noChangeArrowheads="1"/>
          </p:cNvSpPr>
          <p:nvPr/>
        </p:nvSpPr>
        <p:spPr bwMode="auto">
          <a:xfrm>
            <a:off x="2757488" y="3813175"/>
            <a:ext cx="47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8e</a:t>
            </a:r>
            <a:r>
              <a:rPr lang="en-US" sz="2000" baseline="30000" dirty="0">
                <a:solidFill>
                  <a:srgbClr val="FF0000"/>
                </a:solidFill>
                <a:latin typeface="Times LT Std" pitchFamily="18" charset="0"/>
              </a:rPr>
              <a:t>-</a:t>
            </a:r>
            <a:endParaRPr lang="en-US" sz="2000" dirty="0">
              <a:solidFill>
                <a:srgbClr val="FF0000"/>
              </a:solidFill>
              <a:latin typeface="Times LT Std" pitchFamily="18" charset="0"/>
            </a:endParaRPr>
          </a:p>
        </p:txBody>
      </p:sp>
      <p:sp>
        <p:nvSpPr>
          <p:cNvPr id="63" name="Text Box 165"/>
          <p:cNvSpPr txBox="1">
            <a:spLocks noChangeArrowheads="1"/>
          </p:cNvSpPr>
          <p:nvPr/>
        </p:nvSpPr>
        <p:spPr bwMode="auto">
          <a:xfrm>
            <a:off x="2159000" y="4205288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solidFill>
                  <a:srgbClr val="FFFF00"/>
                </a:solidFill>
                <a:latin typeface="Times LT Std" pitchFamily="18" charset="0"/>
              </a:rPr>
              <a:t>Enlaces </a:t>
            </a:r>
            <a:r>
              <a:rPr lang="en-US" sz="1800" dirty="0" err="1">
                <a:solidFill>
                  <a:srgbClr val="FFFF00"/>
                </a:solidFill>
                <a:latin typeface="Times LT Std" pitchFamily="18" charset="0"/>
              </a:rPr>
              <a:t>dobles</a:t>
            </a:r>
            <a:endParaRPr lang="en-US" sz="1800" dirty="0">
              <a:solidFill>
                <a:srgbClr val="FFFF00"/>
              </a:solidFill>
              <a:latin typeface="Times LT Std" pitchFamily="18" charset="0"/>
            </a:endParaRPr>
          </a:p>
        </p:txBody>
      </p:sp>
      <p:grpSp>
        <p:nvGrpSpPr>
          <p:cNvPr id="64" name="Group 171"/>
          <p:cNvGrpSpPr>
            <a:grpSpLocks/>
          </p:cNvGrpSpPr>
          <p:nvPr/>
        </p:nvGrpSpPr>
        <p:grpSpPr bwMode="auto">
          <a:xfrm>
            <a:off x="5819775" y="3698875"/>
            <a:ext cx="1549400" cy="544513"/>
            <a:chOff x="3579" y="2304"/>
            <a:chExt cx="976" cy="343"/>
          </a:xfrm>
        </p:grpSpPr>
        <p:sp>
          <p:nvSpPr>
            <p:cNvPr id="65" name="Line 168"/>
            <p:cNvSpPr>
              <a:spLocks noChangeShapeType="1"/>
            </p:cNvSpPr>
            <p:nvPr/>
          </p:nvSpPr>
          <p:spPr bwMode="auto">
            <a:xfrm flipH="1" flipV="1">
              <a:off x="3888" y="2304"/>
              <a:ext cx="144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66" name="Line 169"/>
            <p:cNvSpPr>
              <a:spLocks noChangeShapeType="1"/>
            </p:cNvSpPr>
            <p:nvPr/>
          </p:nvSpPr>
          <p:spPr bwMode="auto">
            <a:xfrm flipV="1">
              <a:off x="4128" y="2304"/>
              <a:ext cx="144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67" name="Text Box 170"/>
            <p:cNvSpPr txBox="1">
              <a:spLocks noChangeArrowheads="1"/>
            </p:cNvSpPr>
            <p:nvPr/>
          </p:nvSpPr>
          <p:spPr bwMode="auto">
            <a:xfrm>
              <a:off x="3579" y="2416"/>
              <a:ext cx="9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>
                  <a:solidFill>
                    <a:srgbClr val="FFFF00"/>
                  </a:solidFill>
                  <a:latin typeface="Times LT Std" pitchFamily="18" charset="0"/>
                </a:rPr>
                <a:t>Enlaces </a:t>
              </a:r>
              <a:r>
                <a:rPr lang="en-US" sz="1800" dirty="0" err="1">
                  <a:solidFill>
                    <a:srgbClr val="FFFF00"/>
                  </a:solidFill>
                  <a:latin typeface="Times LT Std" pitchFamily="18" charset="0"/>
                </a:rPr>
                <a:t>dobles</a:t>
              </a:r>
              <a:endParaRPr lang="en-US" sz="18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sp>
        <p:nvSpPr>
          <p:cNvPr id="68" name="Line 256"/>
          <p:cNvSpPr>
            <a:spLocks noChangeShapeType="1"/>
          </p:cNvSpPr>
          <p:nvPr/>
        </p:nvSpPr>
        <p:spPr bwMode="auto">
          <a:xfrm flipV="1">
            <a:off x="3187700" y="3830206"/>
            <a:ext cx="762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69" name="Line 257"/>
          <p:cNvSpPr>
            <a:spLocks noChangeShapeType="1"/>
          </p:cNvSpPr>
          <p:nvPr/>
        </p:nvSpPr>
        <p:spPr bwMode="auto">
          <a:xfrm flipV="1">
            <a:off x="2719388" y="3865707"/>
            <a:ext cx="762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70" name="Oval 41"/>
          <p:cNvSpPr>
            <a:spLocks noChangeArrowheads="1"/>
          </p:cNvSpPr>
          <p:nvPr/>
        </p:nvSpPr>
        <p:spPr bwMode="auto">
          <a:xfrm>
            <a:off x="4794250" y="1547813"/>
            <a:ext cx="685800" cy="6858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sz="2000">
              <a:latin typeface="Times LT Std" pitchFamily="18" charset="0"/>
            </a:endParaRP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4859338" y="2270125"/>
            <a:ext cx="484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FFFF00"/>
                </a:solidFill>
                <a:latin typeface="Times LT Std" pitchFamily="18" charset="0"/>
              </a:rPr>
              <a:t>8e</a:t>
            </a:r>
            <a:r>
              <a:rPr lang="en-US" sz="2000" baseline="30000" dirty="0">
                <a:solidFill>
                  <a:srgbClr val="FFFF00"/>
                </a:solidFill>
                <a:latin typeface="Times LT Std" pitchFamily="18" charset="0"/>
              </a:rPr>
              <a:t>-</a:t>
            </a:r>
            <a:endParaRPr lang="en-US" sz="2000" dirty="0">
              <a:solidFill>
                <a:srgbClr val="FFFF00"/>
              </a:solidFill>
              <a:latin typeface="Times LT Std" pitchFamily="18" charset="0"/>
            </a:endParaRPr>
          </a:p>
        </p:txBody>
      </p:sp>
      <p:sp>
        <p:nvSpPr>
          <p:cNvPr id="72" name="Text Box 45"/>
          <p:cNvSpPr txBox="1">
            <a:spLocks noChangeArrowheads="1"/>
          </p:cNvSpPr>
          <p:nvPr/>
        </p:nvSpPr>
        <p:spPr bwMode="auto">
          <a:xfrm>
            <a:off x="768350" y="1663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H</a:t>
            </a:r>
          </a:p>
        </p:txBody>
      </p:sp>
      <p:sp>
        <p:nvSpPr>
          <p:cNvPr id="73" name="Oval 46"/>
          <p:cNvSpPr>
            <a:spLocks noChangeArrowheads="1"/>
          </p:cNvSpPr>
          <p:nvPr/>
        </p:nvSpPr>
        <p:spPr bwMode="auto">
          <a:xfrm>
            <a:off x="1122363" y="17764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 sz="2000">
              <a:latin typeface="Times LT Std" pitchFamily="18" charset="0"/>
            </a:endParaRPr>
          </a:p>
        </p:txBody>
      </p:sp>
      <p:sp>
        <p:nvSpPr>
          <p:cNvPr id="74" name="Text Box 49"/>
          <p:cNvSpPr txBox="1">
            <a:spLocks noChangeArrowheads="1"/>
          </p:cNvSpPr>
          <p:nvPr/>
        </p:nvSpPr>
        <p:spPr bwMode="auto">
          <a:xfrm>
            <a:off x="2827338" y="16621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H</a:t>
            </a:r>
          </a:p>
        </p:txBody>
      </p:sp>
      <p:sp>
        <p:nvSpPr>
          <p:cNvPr id="75" name="Oval 50"/>
          <p:cNvSpPr>
            <a:spLocks noChangeArrowheads="1"/>
          </p:cNvSpPr>
          <p:nvPr/>
        </p:nvSpPr>
        <p:spPr bwMode="auto">
          <a:xfrm>
            <a:off x="2801938" y="19161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 sz="2000">
              <a:latin typeface="Times LT Std" pitchFamily="18" charset="0"/>
            </a:endParaRPr>
          </a:p>
        </p:txBody>
      </p:sp>
      <p:sp>
        <p:nvSpPr>
          <p:cNvPr id="76" name="Text Box 52"/>
          <p:cNvSpPr txBox="1">
            <a:spLocks noChangeArrowheads="1"/>
          </p:cNvSpPr>
          <p:nvPr/>
        </p:nvSpPr>
        <p:spPr bwMode="auto">
          <a:xfrm>
            <a:off x="1790700" y="1663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O</a:t>
            </a:r>
          </a:p>
        </p:txBody>
      </p:sp>
      <p:sp>
        <p:nvSpPr>
          <p:cNvPr id="77" name="Oval 55"/>
          <p:cNvSpPr>
            <a:spLocks noChangeArrowheads="1"/>
          </p:cNvSpPr>
          <p:nvPr/>
        </p:nvSpPr>
        <p:spPr bwMode="auto">
          <a:xfrm>
            <a:off x="1771650" y="19288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 sz="2000">
              <a:latin typeface="Times LT Std" pitchFamily="18" charset="0"/>
            </a:endParaRPr>
          </a:p>
        </p:txBody>
      </p:sp>
      <p:sp>
        <p:nvSpPr>
          <p:cNvPr id="78" name="Oval 56"/>
          <p:cNvSpPr>
            <a:spLocks noChangeArrowheads="1"/>
          </p:cNvSpPr>
          <p:nvPr/>
        </p:nvSpPr>
        <p:spPr bwMode="auto">
          <a:xfrm>
            <a:off x="2139950" y="17764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 sz="2000">
              <a:latin typeface="Times LT Std" pitchFamily="18" charset="0"/>
            </a:endParaRPr>
          </a:p>
        </p:txBody>
      </p:sp>
      <p:grpSp>
        <p:nvGrpSpPr>
          <p:cNvPr id="79" name="Group 57"/>
          <p:cNvGrpSpPr>
            <a:grpSpLocks/>
          </p:cNvGrpSpPr>
          <p:nvPr/>
        </p:nvGrpSpPr>
        <p:grpSpPr bwMode="auto">
          <a:xfrm rot="5400000">
            <a:off x="1949450" y="1573213"/>
            <a:ext cx="76200" cy="228600"/>
            <a:chOff x="1440" y="2400"/>
            <a:chExt cx="48" cy="144"/>
          </a:xfrm>
        </p:grpSpPr>
        <p:sp>
          <p:nvSpPr>
            <p:cNvPr id="80" name="Oval 58"/>
            <p:cNvSpPr>
              <a:spLocks noChangeArrowheads="1"/>
            </p:cNvSpPr>
            <p:nvPr/>
          </p:nvSpPr>
          <p:spPr bwMode="auto">
            <a:xfrm>
              <a:off x="1440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s-CO" sz="2000">
                <a:latin typeface="Times LT Std" pitchFamily="18" charset="0"/>
              </a:endParaRPr>
            </a:p>
          </p:txBody>
        </p:sp>
        <p:sp>
          <p:nvSpPr>
            <p:cNvPr id="81" name="Oval 59"/>
            <p:cNvSpPr>
              <a:spLocks noChangeArrowheads="1"/>
            </p:cNvSpPr>
            <p:nvPr/>
          </p:nvSpPr>
          <p:spPr bwMode="auto">
            <a:xfrm>
              <a:off x="1440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s-CO" sz="2000">
                <a:latin typeface="Times LT Std" pitchFamily="18" charset="0"/>
              </a:endParaRPr>
            </a:p>
          </p:txBody>
        </p:sp>
      </p:grpSp>
      <p:grpSp>
        <p:nvGrpSpPr>
          <p:cNvPr id="82" name="Group 60"/>
          <p:cNvGrpSpPr>
            <a:grpSpLocks/>
          </p:cNvGrpSpPr>
          <p:nvPr/>
        </p:nvGrpSpPr>
        <p:grpSpPr bwMode="auto">
          <a:xfrm rot="5400000">
            <a:off x="1949450" y="1966913"/>
            <a:ext cx="76200" cy="228600"/>
            <a:chOff x="1440" y="2400"/>
            <a:chExt cx="48" cy="144"/>
          </a:xfrm>
        </p:grpSpPr>
        <p:sp>
          <p:nvSpPr>
            <p:cNvPr id="83" name="Oval 61"/>
            <p:cNvSpPr>
              <a:spLocks noChangeArrowheads="1"/>
            </p:cNvSpPr>
            <p:nvPr/>
          </p:nvSpPr>
          <p:spPr bwMode="auto">
            <a:xfrm>
              <a:off x="1440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s-CO" sz="2000">
                <a:latin typeface="Times LT Std" pitchFamily="18" charset="0"/>
              </a:endParaRPr>
            </a:p>
          </p:txBody>
        </p:sp>
        <p:sp>
          <p:nvSpPr>
            <p:cNvPr id="84" name="Oval 62"/>
            <p:cNvSpPr>
              <a:spLocks noChangeArrowheads="1"/>
            </p:cNvSpPr>
            <p:nvPr/>
          </p:nvSpPr>
          <p:spPr bwMode="auto">
            <a:xfrm>
              <a:off x="1440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s-CO" sz="2000">
                <a:latin typeface="Times LT Std" pitchFamily="18" charset="0"/>
              </a:endParaRPr>
            </a:p>
          </p:txBody>
        </p:sp>
      </p:grpSp>
      <p:sp>
        <p:nvSpPr>
          <p:cNvPr id="85" name="Text Box 65"/>
          <p:cNvSpPr txBox="1">
            <a:spLocks noChangeArrowheads="1"/>
          </p:cNvSpPr>
          <p:nvPr/>
        </p:nvSpPr>
        <p:spPr bwMode="auto">
          <a:xfrm>
            <a:off x="1295400" y="1649413"/>
            <a:ext cx="32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+</a:t>
            </a:r>
          </a:p>
        </p:txBody>
      </p:sp>
      <p:sp>
        <p:nvSpPr>
          <p:cNvPr id="86" name="Text Box 66"/>
          <p:cNvSpPr txBox="1">
            <a:spLocks noChangeArrowheads="1"/>
          </p:cNvSpPr>
          <p:nvPr/>
        </p:nvSpPr>
        <p:spPr bwMode="auto">
          <a:xfrm>
            <a:off x="2311400" y="1649413"/>
            <a:ext cx="32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+</a:t>
            </a:r>
          </a:p>
        </p:txBody>
      </p:sp>
      <p:sp>
        <p:nvSpPr>
          <p:cNvPr id="87" name="Line 67"/>
          <p:cNvSpPr>
            <a:spLocks noChangeShapeType="1"/>
          </p:cNvSpPr>
          <p:nvPr/>
        </p:nvSpPr>
        <p:spPr bwMode="auto">
          <a:xfrm>
            <a:off x="3384550" y="1890713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grpSp>
        <p:nvGrpSpPr>
          <p:cNvPr id="88" name="Group 68"/>
          <p:cNvGrpSpPr>
            <a:grpSpLocks/>
          </p:cNvGrpSpPr>
          <p:nvPr/>
        </p:nvGrpSpPr>
        <p:grpSpPr bwMode="auto">
          <a:xfrm>
            <a:off x="4578349" y="1649413"/>
            <a:ext cx="1155700" cy="469900"/>
            <a:chOff x="2784" y="392"/>
            <a:chExt cx="728" cy="296"/>
          </a:xfrm>
        </p:grpSpPr>
        <p:grpSp>
          <p:nvGrpSpPr>
            <p:cNvPr id="89" name="Group 16"/>
            <p:cNvGrpSpPr>
              <a:grpSpLocks/>
            </p:cNvGrpSpPr>
            <p:nvPr/>
          </p:nvGrpSpPr>
          <p:grpSpPr bwMode="auto">
            <a:xfrm>
              <a:off x="3000" y="392"/>
              <a:ext cx="280" cy="296"/>
              <a:chOff x="1440" y="2320"/>
              <a:chExt cx="280" cy="296"/>
            </a:xfrm>
          </p:grpSpPr>
          <p:sp>
            <p:nvSpPr>
              <p:cNvPr id="93" name="Text Box 17"/>
              <p:cNvSpPr txBox="1">
                <a:spLocks noChangeArrowheads="1"/>
              </p:cNvSpPr>
              <p:nvPr/>
            </p:nvSpPr>
            <p:spPr bwMode="auto">
              <a:xfrm>
                <a:off x="1452" y="2329"/>
                <a:ext cx="232" cy="25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>
                    <a:latin typeface="Times LT Std" pitchFamily="18" charset="0"/>
                  </a:rPr>
                  <a:t>O</a:t>
                </a:r>
              </a:p>
            </p:txBody>
          </p:sp>
          <p:grpSp>
            <p:nvGrpSpPr>
              <p:cNvPr id="94" name="Group 18"/>
              <p:cNvGrpSpPr>
                <a:grpSpLocks/>
              </p:cNvGrpSpPr>
              <p:nvPr/>
            </p:nvGrpSpPr>
            <p:grpSpPr bwMode="auto">
              <a:xfrm>
                <a:off x="1440" y="2400"/>
                <a:ext cx="48" cy="144"/>
                <a:chOff x="1440" y="2400"/>
                <a:chExt cx="48" cy="144"/>
              </a:xfrm>
            </p:grpSpPr>
            <p:sp>
              <p:nvSpPr>
                <p:cNvPr id="102" name="Oval 1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103" name="Oval 2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solidFill>
                      <a:srgbClr val="FF0000"/>
                    </a:solidFill>
                    <a:latin typeface="Times LT Std" pitchFamily="18" charset="0"/>
                  </a:endParaRPr>
                </a:p>
              </p:txBody>
            </p:sp>
          </p:grpSp>
          <p:sp>
            <p:nvSpPr>
              <p:cNvPr id="95" name="Oval 21"/>
              <p:cNvSpPr>
                <a:spLocks noChangeArrowheads="1"/>
              </p:cNvSpPr>
              <p:nvPr/>
            </p:nvSpPr>
            <p:spPr bwMode="auto">
              <a:xfrm>
                <a:off x="1672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grpSp>
            <p:nvGrpSpPr>
              <p:cNvPr id="96" name="Group 22"/>
              <p:cNvGrpSpPr>
                <a:grpSpLocks/>
              </p:cNvGrpSpPr>
              <p:nvPr/>
            </p:nvGrpSpPr>
            <p:grpSpPr bwMode="auto">
              <a:xfrm rot="5400000">
                <a:off x="1552" y="2272"/>
                <a:ext cx="48" cy="144"/>
                <a:chOff x="1440" y="2400"/>
                <a:chExt cx="48" cy="144"/>
              </a:xfrm>
            </p:grpSpPr>
            <p:sp>
              <p:nvSpPr>
                <p:cNvPr id="100" name="Oval 23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101" name="Oval 24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  <p:grpSp>
            <p:nvGrpSpPr>
              <p:cNvPr id="97" name="Group 25"/>
              <p:cNvGrpSpPr>
                <a:grpSpLocks/>
              </p:cNvGrpSpPr>
              <p:nvPr/>
            </p:nvGrpSpPr>
            <p:grpSpPr bwMode="auto">
              <a:xfrm rot="5400000">
                <a:off x="1552" y="2520"/>
                <a:ext cx="48" cy="144"/>
                <a:chOff x="1440" y="2400"/>
                <a:chExt cx="48" cy="144"/>
              </a:xfrm>
            </p:grpSpPr>
            <p:sp>
              <p:nvSpPr>
                <p:cNvPr id="98" name="Oval 26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99" name="Oval 27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</p:grpSp>
        <p:sp>
          <p:nvSpPr>
            <p:cNvPr id="90" name="Oval 33"/>
            <p:cNvSpPr>
              <a:spLocks noChangeArrowheads="1"/>
            </p:cNvSpPr>
            <p:nvPr/>
          </p:nvSpPr>
          <p:spPr bwMode="auto">
            <a:xfrm>
              <a:off x="3232" y="5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000">
                <a:latin typeface="Times LT Std" pitchFamily="18" charset="0"/>
              </a:endParaRPr>
            </a:p>
          </p:txBody>
        </p:sp>
        <p:sp>
          <p:nvSpPr>
            <p:cNvPr id="91" name="Text Box 43"/>
            <p:cNvSpPr txBox="1">
              <a:spLocks noChangeArrowheads="1"/>
            </p:cNvSpPr>
            <p:nvPr/>
          </p:nvSpPr>
          <p:spPr bwMode="auto">
            <a:xfrm>
              <a:off x="2784" y="400"/>
              <a:ext cx="232" cy="25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latin typeface="Times LT Std" pitchFamily="18" charset="0"/>
                </a:rPr>
                <a:t>H</a:t>
              </a:r>
            </a:p>
          </p:txBody>
        </p:sp>
        <p:sp>
          <p:nvSpPr>
            <p:cNvPr id="92" name="Text Box 44"/>
            <p:cNvSpPr txBox="1">
              <a:spLocks noChangeArrowheads="1"/>
            </p:cNvSpPr>
            <p:nvPr/>
          </p:nvSpPr>
          <p:spPr bwMode="auto">
            <a:xfrm>
              <a:off x="3280" y="414"/>
              <a:ext cx="232" cy="25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latin typeface="Times LT Std" pitchFamily="18" charset="0"/>
                </a:rPr>
                <a:t>H</a:t>
              </a:r>
            </a:p>
          </p:txBody>
        </p:sp>
      </p:grpSp>
      <p:grpSp>
        <p:nvGrpSpPr>
          <p:cNvPr id="104" name="Group 83"/>
          <p:cNvGrpSpPr>
            <a:grpSpLocks/>
          </p:cNvGrpSpPr>
          <p:nvPr/>
        </p:nvGrpSpPr>
        <p:grpSpPr bwMode="auto">
          <a:xfrm>
            <a:off x="6737350" y="1971675"/>
            <a:ext cx="1474788" cy="469900"/>
            <a:chOff x="4144" y="392"/>
            <a:chExt cx="929" cy="296"/>
          </a:xfrm>
        </p:grpSpPr>
        <p:sp>
          <p:nvSpPr>
            <p:cNvPr id="105" name="Text Box 70"/>
            <p:cNvSpPr txBox="1">
              <a:spLocks noChangeArrowheads="1"/>
            </p:cNvSpPr>
            <p:nvPr/>
          </p:nvSpPr>
          <p:spPr bwMode="auto">
            <a:xfrm>
              <a:off x="4484" y="401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latin typeface="Times LT Std" pitchFamily="18" charset="0"/>
                </a:rPr>
                <a:t>O</a:t>
              </a:r>
            </a:p>
          </p:txBody>
        </p:sp>
        <p:grpSp>
          <p:nvGrpSpPr>
            <p:cNvPr id="106" name="Group 73"/>
            <p:cNvGrpSpPr>
              <a:grpSpLocks/>
            </p:cNvGrpSpPr>
            <p:nvPr/>
          </p:nvGrpSpPr>
          <p:grpSpPr bwMode="auto">
            <a:xfrm rot="5400000">
              <a:off x="4584" y="344"/>
              <a:ext cx="48" cy="144"/>
              <a:chOff x="1440" y="2400"/>
              <a:chExt cx="48" cy="144"/>
            </a:xfrm>
          </p:grpSpPr>
          <p:sp>
            <p:nvSpPr>
              <p:cNvPr id="114" name="Oval 74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sp>
            <p:nvSpPr>
              <p:cNvPr id="115" name="Oval 75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</p:grpSp>
        <p:grpSp>
          <p:nvGrpSpPr>
            <p:cNvPr id="107" name="Group 76"/>
            <p:cNvGrpSpPr>
              <a:grpSpLocks/>
            </p:cNvGrpSpPr>
            <p:nvPr/>
          </p:nvGrpSpPr>
          <p:grpSpPr bwMode="auto">
            <a:xfrm rot="5400000">
              <a:off x="4584" y="592"/>
              <a:ext cx="48" cy="144"/>
              <a:chOff x="1440" y="2400"/>
              <a:chExt cx="48" cy="144"/>
            </a:xfrm>
          </p:grpSpPr>
          <p:sp>
            <p:nvSpPr>
              <p:cNvPr id="112" name="Oval 77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sp>
            <p:nvSpPr>
              <p:cNvPr id="113" name="Oval 78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</p:grpSp>
        <p:sp>
          <p:nvSpPr>
            <p:cNvPr id="108" name="Line 79"/>
            <p:cNvSpPr>
              <a:spLocks noChangeShapeType="1"/>
            </p:cNvSpPr>
            <p:nvPr/>
          </p:nvSpPr>
          <p:spPr bwMode="auto">
            <a:xfrm>
              <a:off x="4704" y="54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09" name="Line 80"/>
            <p:cNvSpPr>
              <a:spLocks noChangeShapeType="1"/>
            </p:cNvSpPr>
            <p:nvPr/>
          </p:nvSpPr>
          <p:spPr bwMode="auto">
            <a:xfrm>
              <a:off x="4336" y="54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10" name="Text Box 81"/>
            <p:cNvSpPr txBox="1">
              <a:spLocks noChangeArrowheads="1"/>
            </p:cNvSpPr>
            <p:nvPr/>
          </p:nvSpPr>
          <p:spPr bwMode="auto">
            <a:xfrm>
              <a:off x="4841" y="40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latin typeface="Times LT Std" pitchFamily="18" charset="0"/>
                </a:rPr>
                <a:t>H</a:t>
              </a:r>
            </a:p>
          </p:txBody>
        </p:sp>
        <p:sp>
          <p:nvSpPr>
            <p:cNvPr id="111" name="Text Box 82"/>
            <p:cNvSpPr txBox="1">
              <a:spLocks noChangeArrowheads="1"/>
            </p:cNvSpPr>
            <p:nvPr/>
          </p:nvSpPr>
          <p:spPr bwMode="auto">
            <a:xfrm>
              <a:off x="4144" y="40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latin typeface="Times LT Std" pitchFamily="18" charset="0"/>
                </a:rPr>
                <a:t>H</a:t>
              </a:r>
            </a:p>
          </p:txBody>
        </p:sp>
      </p:grpSp>
      <p:sp>
        <p:nvSpPr>
          <p:cNvPr id="116" name="Text Box 84"/>
          <p:cNvSpPr txBox="1">
            <a:spLocks noChangeArrowheads="1"/>
          </p:cNvSpPr>
          <p:nvPr/>
        </p:nvSpPr>
        <p:spPr bwMode="auto">
          <a:xfrm>
            <a:off x="6027738" y="198437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latin typeface="Times LT Std" pitchFamily="18" charset="0"/>
              </a:rPr>
              <a:t>o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117" name="Oval 85"/>
          <p:cNvSpPr>
            <a:spLocks noChangeArrowheads="1"/>
          </p:cNvSpPr>
          <p:nvPr/>
        </p:nvSpPr>
        <p:spPr bwMode="auto">
          <a:xfrm>
            <a:off x="4578350" y="1560513"/>
            <a:ext cx="4572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sz="2000">
              <a:latin typeface="Times LT Std" pitchFamily="18" charset="0"/>
            </a:endParaRPr>
          </a:p>
        </p:txBody>
      </p:sp>
      <p:sp>
        <p:nvSpPr>
          <p:cNvPr id="118" name="Text Box 86"/>
          <p:cNvSpPr txBox="1">
            <a:spLocks noChangeArrowheads="1"/>
          </p:cNvSpPr>
          <p:nvPr/>
        </p:nvSpPr>
        <p:spPr bwMode="auto">
          <a:xfrm>
            <a:off x="4519613" y="2270125"/>
            <a:ext cx="484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FFFF00"/>
                </a:solidFill>
                <a:latin typeface="Times LT Std" pitchFamily="18" charset="0"/>
              </a:rPr>
              <a:t>2e</a:t>
            </a:r>
            <a:r>
              <a:rPr lang="en-US" sz="2000" baseline="30000" dirty="0">
                <a:solidFill>
                  <a:srgbClr val="FFFF00"/>
                </a:solidFill>
                <a:latin typeface="Times LT Std" pitchFamily="18" charset="0"/>
              </a:rPr>
              <a:t>-</a:t>
            </a:r>
            <a:endParaRPr lang="en-US" sz="2000" dirty="0">
              <a:solidFill>
                <a:srgbClr val="FFFF00"/>
              </a:solidFill>
              <a:latin typeface="Times LT Std" pitchFamily="18" charset="0"/>
            </a:endParaRPr>
          </a:p>
        </p:txBody>
      </p:sp>
      <p:sp>
        <p:nvSpPr>
          <p:cNvPr id="119" name="Oval 89"/>
          <p:cNvSpPr>
            <a:spLocks noChangeArrowheads="1"/>
          </p:cNvSpPr>
          <p:nvPr/>
        </p:nvSpPr>
        <p:spPr bwMode="auto">
          <a:xfrm>
            <a:off x="5268913" y="1560513"/>
            <a:ext cx="4572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sz="2000">
              <a:latin typeface="Times LT Std" pitchFamily="18" charset="0"/>
            </a:endParaRPr>
          </a:p>
        </p:txBody>
      </p:sp>
      <p:sp>
        <p:nvSpPr>
          <p:cNvPr id="120" name="Text Box 90"/>
          <p:cNvSpPr txBox="1">
            <a:spLocks noChangeArrowheads="1"/>
          </p:cNvSpPr>
          <p:nvPr/>
        </p:nvSpPr>
        <p:spPr bwMode="auto">
          <a:xfrm>
            <a:off x="5210175" y="2270125"/>
            <a:ext cx="484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FFFF00"/>
                </a:solidFill>
                <a:latin typeface="Times LT Std" pitchFamily="18" charset="0"/>
              </a:rPr>
              <a:t>2e</a:t>
            </a:r>
            <a:r>
              <a:rPr lang="en-US" sz="2000" baseline="30000" dirty="0">
                <a:solidFill>
                  <a:srgbClr val="FFFF00"/>
                </a:solidFill>
                <a:latin typeface="Times LT Std" pitchFamily="18" charset="0"/>
              </a:rPr>
              <a:t>-</a:t>
            </a:r>
            <a:endParaRPr lang="en-US" sz="2000" dirty="0">
              <a:solidFill>
                <a:srgbClr val="FFFF00"/>
              </a:solidFill>
              <a:latin typeface="Times LT Std" pitchFamily="18" charset="0"/>
            </a:endParaRPr>
          </a:p>
        </p:txBody>
      </p:sp>
      <p:sp>
        <p:nvSpPr>
          <p:cNvPr id="121" name="Text Box 93"/>
          <p:cNvSpPr txBox="1">
            <a:spLocks noChangeArrowheads="1"/>
          </p:cNvSpPr>
          <p:nvPr/>
        </p:nvSpPr>
        <p:spPr bwMode="auto">
          <a:xfrm>
            <a:off x="671513" y="2746375"/>
            <a:ext cx="6488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i="1" dirty="0" err="1">
                <a:latin typeface="Times LT Std" pitchFamily="18" charset="0"/>
              </a:rPr>
              <a:t>Doble</a:t>
            </a:r>
            <a:r>
              <a:rPr lang="en-US" sz="2000" b="1" i="1" dirty="0">
                <a:latin typeface="Times LT Std" pitchFamily="18" charset="0"/>
              </a:rPr>
              <a:t> enlace</a:t>
            </a:r>
            <a:r>
              <a:rPr lang="en-US" sz="2000" dirty="0">
                <a:latin typeface="Times LT Std" pitchFamily="18" charset="0"/>
              </a:rPr>
              <a:t> – dos </a:t>
            </a:r>
            <a:r>
              <a:rPr lang="en-US" sz="2000" dirty="0" err="1">
                <a:latin typeface="Times LT Std" pitchFamily="18" charset="0"/>
              </a:rPr>
              <a:t>átomos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comparten</a:t>
            </a:r>
            <a:r>
              <a:rPr lang="en-US" sz="2000" dirty="0">
                <a:latin typeface="Times LT Std" pitchFamily="18" charset="0"/>
              </a:rPr>
              <a:t> dos pares de </a:t>
            </a:r>
            <a:r>
              <a:rPr lang="en-US" sz="2000" dirty="0" err="1">
                <a:latin typeface="Times LT Std" pitchFamily="18" charset="0"/>
              </a:rPr>
              <a:t>electrones</a:t>
            </a:r>
            <a:endParaRPr lang="en-US" sz="2000" b="1" i="1" dirty="0">
              <a:latin typeface="Times LT Std" pitchFamily="18" charset="0"/>
            </a:endParaRPr>
          </a:p>
        </p:txBody>
      </p:sp>
      <p:sp>
        <p:nvSpPr>
          <p:cNvPr id="122" name="Text Box 95"/>
          <p:cNvSpPr txBox="1">
            <a:spLocks noChangeArrowheads="1"/>
          </p:cNvSpPr>
          <p:nvPr/>
        </p:nvSpPr>
        <p:spPr bwMode="auto">
          <a:xfrm>
            <a:off x="6096000" y="1403350"/>
            <a:ext cx="240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solidFill>
                  <a:srgbClr val="FFFF00"/>
                </a:solidFill>
                <a:latin typeface="Times LT Std" pitchFamily="18" charset="0"/>
              </a:rPr>
              <a:t>Enlace </a:t>
            </a:r>
            <a:r>
              <a:rPr lang="en-US" sz="1800" dirty="0" err="1">
                <a:solidFill>
                  <a:srgbClr val="FFFF00"/>
                </a:solidFill>
                <a:latin typeface="Times LT Std" pitchFamily="18" charset="0"/>
              </a:rPr>
              <a:t>covalente</a:t>
            </a:r>
            <a:r>
              <a:rPr lang="en-US" sz="1800" dirty="0">
                <a:solidFill>
                  <a:srgbClr val="FFFF00"/>
                </a:solidFill>
                <a:latin typeface="Times LT Std" pitchFamily="18" charset="0"/>
              </a:rPr>
              <a:t> simple</a:t>
            </a:r>
          </a:p>
        </p:txBody>
      </p:sp>
      <p:sp>
        <p:nvSpPr>
          <p:cNvPr id="123" name="Freeform 97"/>
          <p:cNvSpPr>
            <a:spLocks/>
          </p:cNvSpPr>
          <p:nvPr/>
        </p:nvSpPr>
        <p:spPr bwMode="auto">
          <a:xfrm>
            <a:off x="7162800" y="1773238"/>
            <a:ext cx="196850" cy="338137"/>
          </a:xfrm>
          <a:custGeom>
            <a:avLst/>
            <a:gdLst>
              <a:gd name="T0" fmla="*/ 2147483647 w 168"/>
              <a:gd name="T1" fmla="*/ 0 h 288"/>
              <a:gd name="T2" fmla="*/ 2147483647 w 168"/>
              <a:gd name="T3" fmla="*/ 2147483647 h 288"/>
              <a:gd name="T4" fmla="*/ 2147483647 w 168"/>
              <a:gd name="T5" fmla="*/ 2147483647 h 288"/>
              <a:gd name="T6" fmla="*/ 0 60000 65536"/>
              <a:gd name="T7" fmla="*/ 0 60000 65536"/>
              <a:gd name="T8" fmla="*/ 0 60000 65536"/>
              <a:gd name="T9" fmla="*/ 0 w 168"/>
              <a:gd name="T10" fmla="*/ 0 h 288"/>
              <a:gd name="T11" fmla="*/ 168 w 16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288">
                <a:moveTo>
                  <a:pt x="168" y="0"/>
                </a:moveTo>
                <a:cubicBezTo>
                  <a:pt x="108" y="48"/>
                  <a:pt x="48" y="96"/>
                  <a:pt x="24" y="144"/>
                </a:cubicBezTo>
                <a:cubicBezTo>
                  <a:pt x="0" y="192"/>
                  <a:pt x="12" y="240"/>
                  <a:pt x="24" y="28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24" name="Freeform 98"/>
          <p:cNvSpPr>
            <a:spLocks/>
          </p:cNvSpPr>
          <p:nvPr/>
        </p:nvSpPr>
        <p:spPr bwMode="auto">
          <a:xfrm flipH="1">
            <a:off x="7581900" y="1773238"/>
            <a:ext cx="196850" cy="338137"/>
          </a:xfrm>
          <a:custGeom>
            <a:avLst/>
            <a:gdLst>
              <a:gd name="T0" fmla="*/ 2147483647 w 168"/>
              <a:gd name="T1" fmla="*/ 0 h 288"/>
              <a:gd name="T2" fmla="*/ 2147483647 w 168"/>
              <a:gd name="T3" fmla="*/ 2147483647 h 288"/>
              <a:gd name="T4" fmla="*/ 2147483647 w 168"/>
              <a:gd name="T5" fmla="*/ 2147483647 h 288"/>
              <a:gd name="T6" fmla="*/ 0 60000 65536"/>
              <a:gd name="T7" fmla="*/ 0 60000 65536"/>
              <a:gd name="T8" fmla="*/ 0 60000 65536"/>
              <a:gd name="T9" fmla="*/ 0 w 168"/>
              <a:gd name="T10" fmla="*/ 0 h 288"/>
              <a:gd name="T11" fmla="*/ 168 w 16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288">
                <a:moveTo>
                  <a:pt x="168" y="0"/>
                </a:moveTo>
                <a:cubicBezTo>
                  <a:pt x="108" y="48"/>
                  <a:pt x="48" y="96"/>
                  <a:pt x="24" y="144"/>
                </a:cubicBezTo>
                <a:cubicBezTo>
                  <a:pt x="0" y="192"/>
                  <a:pt x="12" y="240"/>
                  <a:pt x="24" y="28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25" name="Text Box 172"/>
          <p:cNvSpPr txBox="1">
            <a:spLocks noChangeArrowheads="1"/>
          </p:cNvSpPr>
          <p:nvPr/>
        </p:nvSpPr>
        <p:spPr bwMode="auto">
          <a:xfrm>
            <a:off x="657369" y="4534766"/>
            <a:ext cx="6513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i="1" dirty="0">
                <a:latin typeface="Times LT Std" pitchFamily="18" charset="0"/>
              </a:rPr>
              <a:t>Triple enlace</a:t>
            </a:r>
            <a:r>
              <a:rPr lang="en-US" sz="2000" dirty="0">
                <a:latin typeface="Times LT Std" pitchFamily="18" charset="0"/>
              </a:rPr>
              <a:t> – dos </a:t>
            </a:r>
            <a:r>
              <a:rPr lang="en-US" sz="2000" dirty="0" err="1">
                <a:latin typeface="Times LT Std" pitchFamily="18" charset="0"/>
              </a:rPr>
              <a:t>átomos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comparten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tres</a:t>
            </a:r>
            <a:r>
              <a:rPr lang="en-US" sz="2000" dirty="0">
                <a:latin typeface="Times LT Std" pitchFamily="18" charset="0"/>
              </a:rPr>
              <a:t> pares de </a:t>
            </a:r>
            <a:r>
              <a:rPr lang="en-US" sz="2000" dirty="0" err="1">
                <a:latin typeface="Times LT Std" pitchFamily="18" charset="0"/>
              </a:rPr>
              <a:t>electrones</a:t>
            </a:r>
            <a:endParaRPr lang="en-US" sz="2000" b="1" i="1" dirty="0">
              <a:latin typeface="Times LT Std" pitchFamily="18" charset="0"/>
            </a:endParaRPr>
          </a:p>
        </p:txBody>
      </p:sp>
      <p:grpSp>
        <p:nvGrpSpPr>
          <p:cNvPr id="126" name="180 Grupo"/>
          <p:cNvGrpSpPr>
            <a:grpSpLocks/>
          </p:cNvGrpSpPr>
          <p:nvPr/>
        </p:nvGrpSpPr>
        <p:grpSpPr bwMode="auto">
          <a:xfrm>
            <a:off x="2219325" y="5121289"/>
            <a:ext cx="5324475" cy="1238235"/>
            <a:chOff x="2063981" y="5102165"/>
            <a:chExt cx="5324244" cy="1238370"/>
          </a:xfrm>
        </p:grpSpPr>
        <p:grpSp>
          <p:nvGrpSpPr>
            <p:cNvPr id="127" name="Group 221"/>
            <p:cNvGrpSpPr>
              <a:grpSpLocks/>
            </p:cNvGrpSpPr>
            <p:nvPr/>
          </p:nvGrpSpPr>
          <p:grpSpPr bwMode="auto">
            <a:xfrm>
              <a:off x="2157412" y="5238691"/>
              <a:ext cx="1079500" cy="398463"/>
              <a:chOff x="1336" y="3312"/>
              <a:chExt cx="680" cy="251"/>
            </a:xfrm>
          </p:grpSpPr>
          <p:grpSp>
            <p:nvGrpSpPr>
              <p:cNvPr id="149" name="Group 195"/>
              <p:cNvGrpSpPr>
                <a:grpSpLocks/>
              </p:cNvGrpSpPr>
              <p:nvPr/>
            </p:nvGrpSpPr>
            <p:grpSpPr bwMode="auto">
              <a:xfrm>
                <a:off x="1353" y="3312"/>
                <a:ext cx="648" cy="251"/>
                <a:chOff x="1121" y="3672"/>
                <a:chExt cx="648" cy="251"/>
              </a:xfrm>
            </p:grpSpPr>
            <p:sp>
              <p:nvSpPr>
                <p:cNvPr id="156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1121" y="3673"/>
                  <a:ext cx="23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dirty="0">
                      <a:latin typeface="Times LT Std" pitchFamily="18" charset="0"/>
                    </a:rPr>
                    <a:t>N</a:t>
                  </a:r>
                </a:p>
              </p:txBody>
            </p:sp>
            <p:grpSp>
              <p:nvGrpSpPr>
                <p:cNvPr id="157" name="Group 194"/>
                <p:cNvGrpSpPr>
                  <a:grpSpLocks/>
                </p:cNvGrpSpPr>
                <p:nvPr/>
              </p:nvGrpSpPr>
              <p:grpSpPr bwMode="auto">
                <a:xfrm>
                  <a:off x="1344" y="3744"/>
                  <a:ext cx="224" cy="144"/>
                  <a:chOff x="1344" y="3744"/>
                  <a:chExt cx="224" cy="144"/>
                </a:xfrm>
              </p:grpSpPr>
              <p:grpSp>
                <p:nvGrpSpPr>
                  <p:cNvPr id="159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1344" y="3744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166" name="Oval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O" sz="2000">
                        <a:latin typeface="Times LT Std" pitchFamily="18" charset="0"/>
                      </a:endParaRPr>
                    </a:p>
                  </p:txBody>
                </p:sp>
                <p:sp>
                  <p:nvSpPr>
                    <p:cNvPr id="167" name="Oval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O" sz="2000">
                        <a:latin typeface="Times LT Std" pitchFamily="18" charset="0"/>
                      </a:endParaRPr>
                    </a:p>
                  </p:txBody>
                </p:sp>
              </p:grpSp>
              <p:grpSp>
                <p:nvGrpSpPr>
                  <p:cNvPr id="160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1432" y="3744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164" name="Oval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O" sz="2000">
                        <a:latin typeface="Times LT Std" pitchFamily="18" charset="0"/>
                      </a:endParaRPr>
                    </a:p>
                  </p:txBody>
                </p:sp>
                <p:sp>
                  <p:nvSpPr>
                    <p:cNvPr id="165" name="Oval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O" sz="2000">
                        <a:latin typeface="Times LT Std" pitchFamily="18" charset="0"/>
                      </a:endParaRPr>
                    </a:p>
                  </p:txBody>
                </p:sp>
              </p:grpSp>
              <p:grpSp>
                <p:nvGrpSpPr>
                  <p:cNvPr id="161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1520" y="3744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162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O" sz="2000">
                        <a:latin typeface="Times LT Std" pitchFamily="18" charset="0"/>
                      </a:endParaRPr>
                    </a:p>
                  </p:txBody>
                </p:sp>
                <p:sp>
                  <p:nvSpPr>
                    <p:cNvPr id="163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O" sz="2000">
                        <a:latin typeface="Times LT Std" pitchFamily="18" charset="0"/>
                      </a:endParaRPr>
                    </a:p>
                  </p:txBody>
                </p:sp>
              </p:grpSp>
            </p:grpSp>
            <p:sp>
              <p:nvSpPr>
                <p:cNvPr id="158" name="Text Box 193"/>
                <p:cNvSpPr txBox="1">
                  <a:spLocks noChangeArrowheads="1"/>
                </p:cNvSpPr>
                <p:nvPr/>
              </p:nvSpPr>
              <p:spPr bwMode="auto">
                <a:xfrm>
                  <a:off x="1537" y="3672"/>
                  <a:ext cx="23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>
                      <a:latin typeface="Times LT Std" pitchFamily="18" charset="0"/>
                    </a:rPr>
                    <a:t>N</a:t>
                  </a:r>
                </a:p>
              </p:txBody>
            </p:sp>
          </p:grpSp>
          <p:grpSp>
            <p:nvGrpSpPr>
              <p:cNvPr id="150" name="Group 196"/>
              <p:cNvGrpSpPr>
                <a:grpSpLocks/>
              </p:cNvGrpSpPr>
              <p:nvPr/>
            </p:nvGrpSpPr>
            <p:grpSpPr bwMode="auto">
              <a:xfrm>
                <a:off x="1968" y="3384"/>
                <a:ext cx="48" cy="144"/>
                <a:chOff x="1440" y="2400"/>
                <a:chExt cx="48" cy="144"/>
              </a:xfrm>
            </p:grpSpPr>
            <p:sp>
              <p:nvSpPr>
                <p:cNvPr id="154" name="Oval 19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155" name="Oval 19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  <p:grpSp>
            <p:nvGrpSpPr>
              <p:cNvPr id="151" name="Group 199"/>
              <p:cNvGrpSpPr>
                <a:grpSpLocks/>
              </p:cNvGrpSpPr>
              <p:nvPr/>
            </p:nvGrpSpPr>
            <p:grpSpPr bwMode="auto">
              <a:xfrm>
                <a:off x="1336" y="3384"/>
                <a:ext cx="48" cy="144"/>
                <a:chOff x="1440" y="2400"/>
                <a:chExt cx="48" cy="144"/>
              </a:xfrm>
            </p:grpSpPr>
            <p:sp>
              <p:nvSpPr>
                <p:cNvPr id="152" name="Oval 20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153" name="Oval 20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</p:grpSp>
        <p:grpSp>
          <p:nvGrpSpPr>
            <p:cNvPr id="128" name="Group 204"/>
            <p:cNvGrpSpPr>
              <a:grpSpLocks/>
            </p:cNvGrpSpPr>
            <p:nvPr/>
          </p:nvGrpSpPr>
          <p:grpSpPr bwMode="auto">
            <a:xfrm>
              <a:off x="2081212" y="5102165"/>
              <a:ext cx="885825" cy="914400"/>
              <a:chOff x="1016" y="3610"/>
              <a:chExt cx="558" cy="576"/>
            </a:xfrm>
          </p:grpSpPr>
          <p:sp>
            <p:nvSpPr>
              <p:cNvPr id="147" name="Oval 202"/>
              <p:cNvSpPr>
                <a:spLocks noChangeArrowheads="1"/>
              </p:cNvSpPr>
              <p:nvPr/>
            </p:nvSpPr>
            <p:spPr bwMode="auto">
              <a:xfrm>
                <a:off x="1016" y="3610"/>
                <a:ext cx="558" cy="385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sp>
            <p:nvSpPr>
              <p:cNvPr id="148" name="Text Box 203"/>
              <p:cNvSpPr txBox="1">
                <a:spLocks noChangeArrowheads="1"/>
              </p:cNvSpPr>
              <p:nvPr/>
            </p:nvSpPr>
            <p:spPr bwMode="auto">
              <a:xfrm>
                <a:off x="1143" y="3936"/>
                <a:ext cx="30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>
                    <a:solidFill>
                      <a:srgbClr val="FF0000"/>
                    </a:solidFill>
                    <a:latin typeface="Times LT Std" pitchFamily="18" charset="0"/>
                  </a:rPr>
                  <a:t>8e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Times LT Std" pitchFamily="18" charset="0"/>
                  </a:rPr>
                  <a:t>-</a:t>
                </a:r>
                <a:endParaRPr lang="en-US" sz="2000" dirty="0">
                  <a:solidFill>
                    <a:srgbClr val="FF0000"/>
                  </a:solidFill>
                  <a:latin typeface="Times LT Std" pitchFamily="18" charset="0"/>
                </a:endParaRPr>
              </a:p>
            </p:txBody>
          </p:sp>
        </p:grpSp>
        <p:grpSp>
          <p:nvGrpSpPr>
            <p:cNvPr id="129" name="Group 205"/>
            <p:cNvGrpSpPr>
              <a:grpSpLocks/>
            </p:cNvGrpSpPr>
            <p:nvPr/>
          </p:nvGrpSpPr>
          <p:grpSpPr bwMode="auto">
            <a:xfrm>
              <a:off x="2482850" y="5102165"/>
              <a:ext cx="938213" cy="914400"/>
              <a:chOff x="933" y="3610"/>
              <a:chExt cx="591" cy="576"/>
            </a:xfrm>
          </p:grpSpPr>
          <p:sp>
            <p:nvSpPr>
              <p:cNvPr id="145" name="Oval 206"/>
              <p:cNvSpPr>
                <a:spLocks noChangeArrowheads="1"/>
              </p:cNvSpPr>
              <p:nvPr/>
            </p:nvSpPr>
            <p:spPr bwMode="auto">
              <a:xfrm>
                <a:off x="933" y="3610"/>
                <a:ext cx="591" cy="374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sp>
            <p:nvSpPr>
              <p:cNvPr id="146" name="Text Box 207"/>
              <p:cNvSpPr txBox="1">
                <a:spLocks noChangeArrowheads="1"/>
              </p:cNvSpPr>
              <p:nvPr/>
            </p:nvSpPr>
            <p:spPr bwMode="auto">
              <a:xfrm>
                <a:off x="1143" y="3936"/>
                <a:ext cx="30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0000"/>
                    </a:solidFill>
                    <a:latin typeface="Times LT Std" pitchFamily="18" charset="0"/>
                  </a:rPr>
                  <a:t>8e</a:t>
                </a:r>
                <a:r>
                  <a:rPr lang="en-US" sz="2000" baseline="30000">
                    <a:solidFill>
                      <a:srgbClr val="FF0000"/>
                    </a:solidFill>
                    <a:latin typeface="Times LT Std" pitchFamily="18" charset="0"/>
                  </a:rPr>
                  <a:t>-</a:t>
                </a:r>
                <a:endParaRPr lang="en-US" sz="2000">
                  <a:solidFill>
                    <a:srgbClr val="FF0000"/>
                  </a:solidFill>
                  <a:latin typeface="Times LT Std" pitchFamily="18" charset="0"/>
                </a:endParaRPr>
              </a:p>
            </p:txBody>
          </p:sp>
        </p:grpSp>
        <p:grpSp>
          <p:nvGrpSpPr>
            <p:cNvPr id="130" name="Group 245"/>
            <p:cNvGrpSpPr>
              <a:grpSpLocks/>
            </p:cNvGrpSpPr>
            <p:nvPr/>
          </p:nvGrpSpPr>
          <p:grpSpPr bwMode="auto">
            <a:xfrm>
              <a:off x="6030912" y="5314891"/>
              <a:ext cx="1143000" cy="398463"/>
              <a:chOff x="3648" y="3312"/>
              <a:chExt cx="720" cy="251"/>
            </a:xfrm>
          </p:grpSpPr>
          <p:sp>
            <p:nvSpPr>
              <p:cNvPr id="136" name="Text Box 224"/>
              <p:cNvSpPr txBox="1">
                <a:spLocks noChangeArrowheads="1"/>
              </p:cNvSpPr>
              <p:nvPr/>
            </p:nvSpPr>
            <p:spPr bwMode="auto">
              <a:xfrm>
                <a:off x="3665" y="3313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latin typeface="Times LT Std" pitchFamily="18" charset="0"/>
                  </a:rPr>
                  <a:t>N</a:t>
                </a:r>
              </a:p>
            </p:txBody>
          </p:sp>
          <p:sp>
            <p:nvSpPr>
              <p:cNvPr id="137" name="Text Box 235"/>
              <p:cNvSpPr txBox="1">
                <a:spLocks noChangeArrowheads="1"/>
              </p:cNvSpPr>
              <p:nvPr/>
            </p:nvSpPr>
            <p:spPr bwMode="auto">
              <a:xfrm>
                <a:off x="4121" y="3312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latin typeface="Times LT Std" pitchFamily="18" charset="0"/>
                  </a:rPr>
                  <a:t>N</a:t>
                </a:r>
              </a:p>
            </p:txBody>
          </p:sp>
          <p:sp>
            <p:nvSpPr>
              <p:cNvPr id="138" name="Oval 237"/>
              <p:cNvSpPr>
                <a:spLocks noChangeArrowheads="1"/>
              </p:cNvSpPr>
              <p:nvPr/>
            </p:nvSpPr>
            <p:spPr bwMode="auto">
              <a:xfrm>
                <a:off x="4320" y="33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sp>
            <p:nvSpPr>
              <p:cNvPr id="139" name="Oval 238"/>
              <p:cNvSpPr>
                <a:spLocks noChangeArrowheads="1"/>
              </p:cNvSpPr>
              <p:nvPr/>
            </p:nvSpPr>
            <p:spPr bwMode="auto">
              <a:xfrm>
                <a:off x="4320" y="348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sp>
            <p:nvSpPr>
              <p:cNvPr id="140" name="Oval 240"/>
              <p:cNvSpPr>
                <a:spLocks noChangeArrowheads="1"/>
              </p:cNvSpPr>
              <p:nvPr/>
            </p:nvSpPr>
            <p:spPr bwMode="auto">
              <a:xfrm>
                <a:off x="3648" y="33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sp>
            <p:nvSpPr>
              <p:cNvPr id="141" name="Oval 241"/>
              <p:cNvSpPr>
                <a:spLocks noChangeArrowheads="1"/>
              </p:cNvSpPr>
              <p:nvPr/>
            </p:nvSpPr>
            <p:spPr bwMode="auto">
              <a:xfrm>
                <a:off x="3648" y="348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 sz="2000">
                  <a:latin typeface="Times LT Std" pitchFamily="18" charset="0"/>
                </a:endParaRPr>
              </a:p>
            </p:txBody>
          </p:sp>
          <p:sp>
            <p:nvSpPr>
              <p:cNvPr id="142" name="Line 242"/>
              <p:cNvSpPr>
                <a:spLocks noChangeShapeType="1"/>
              </p:cNvSpPr>
              <p:nvPr/>
            </p:nvSpPr>
            <p:spPr bwMode="auto">
              <a:xfrm>
                <a:off x="3888" y="3408"/>
                <a:ext cx="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43" name="Line 243"/>
              <p:cNvSpPr>
                <a:spLocks noChangeShapeType="1"/>
              </p:cNvSpPr>
              <p:nvPr/>
            </p:nvSpPr>
            <p:spPr bwMode="auto">
              <a:xfrm>
                <a:off x="3888" y="3456"/>
                <a:ext cx="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44" name="Line 244"/>
              <p:cNvSpPr>
                <a:spLocks noChangeShapeType="1"/>
              </p:cNvSpPr>
              <p:nvPr/>
            </p:nvSpPr>
            <p:spPr bwMode="auto">
              <a:xfrm>
                <a:off x="3888" y="3504"/>
                <a:ext cx="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131" name="Line 247"/>
            <p:cNvSpPr>
              <a:spLocks noChangeShapeType="1"/>
            </p:cNvSpPr>
            <p:nvPr/>
          </p:nvSpPr>
          <p:spPr bwMode="auto">
            <a:xfrm flipV="1">
              <a:off x="6615112" y="5695890"/>
              <a:ext cx="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32" name="Text Box 248"/>
            <p:cNvSpPr txBox="1">
              <a:spLocks noChangeArrowheads="1"/>
            </p:cNvSpPr>
            <p:nvPr/>
          </p:nvSpPr>
          <p:spPr bwMode="auto">
            <a:xfrm>
              <a:off x="5873816" y="5867408"/>
              <a:ext cx="1514409" cy="396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Triple enlace</a:t>
              </a:r>
            </a:p>
          </p:txBody>
        </p:sp>
        <p:sp>
          <p:nvSpPr>
            <p:cNvPr id="134" name="Text Box 251"/>
            <p:cNvSpPr txBox="1">
              <a:spLocks noChangeArrowheads="1"/>
            </p:cNvSpPr>
            <p:nvPr/>
          </p:nvSpPr>
          <p:spPr bwMode="auto">
            <a:xfrm>
              <a:off x="2063981" y="5943617"/>
              <a:ext cx="1514410" cy="39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Triple enlace</a:t>
              </a:r>
            </a:p>
          </p:txBody>
        </p:sp>
        <p:sp>
          <p:nvSpPr>
            <p:cNvPr id="135" name="Text Box 253"/>
            <p:cNvSpPr txBox="1">
              <a:spLocks noChangeArrowheads="1"/>
            </p:cNvSpPr>
            <p:nvPr/>
          </p:nvSpPr>
          <p:spPr bwMode="auto">
            <a:xfrm>
              <a:off x="4451478" y="5314898"/>
              <a:ext cx="312892" cy="4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latin typeface="Times LT Std" pitchFamily="18" charset="0"/>
                </a:rPr>
                <a:t>o</a:t>
              </a:r>
            </a:p>
          </p:txBody>
        </p:sp>
      </p:grpSp>
      <p:sp>
        <p:nvSpPr>
          <p:cNvPr id="168" name="Line 257"/>
          <p:cNvSpPr>
            <a:spLocks noChangeShapeType="1"/>
          </p:cNvSpPr>
          <p:nvPr/>
        </p:nvSpPr>
        <p:spPr bwMode="auto">
          <a:xfrm flipV="1">
            <a:off x="2840038" y="5730874"/>
            <a:ext cx="762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537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3" grpId="0"/>
      <p:bldP spid="68" grpId="0" animBg="1"/>
      <p:bldP spid="69" grpId="0" animBg="1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 animBg="1"/>
      <p:bldP spid="78" grpId="0" animBg="1"/>
      <p:bldP spid="85" grpId="0"/>
      <p:bldP spid="86" grpId="0"/>
      <p:bldP spid="87" grpId="0" animBg="1"/>
      <p:bldP spid="116" grpId="0"/>
      <p:bldP spid="117" grpId="0" animBg="1"/>
      <p:bldP spid="118" grpId="0"/>
      <p:bldP spid="119" grpId="0" animBg="1"/>
      <p:bldP spid="120" grpId="0"/>
      <p:bldP spid="121" grpId="0"/>
      <p:bldP spid="122" grpId="0"/>
      <p:bldP spid="123" grpId="0" animBg="1"/>
      <p:bldP spid="124" grpId="0" animBg="1"/>
      <p:bldP spid="125" grpId="0"/>
      <p:bldP spid="1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FFFF00"/>
                </a:solidFill>
              </a:rPr>
              <a:t>Longitud de los Enlaces Covalentes</a:t>
            </a:r>
            <a:endParaRPr lang="es-GT" dirty="0">
              <a:solidFill>
                <a:srgbClr val="FFFF00"/>
              </a:solidFill>
            </a:endParaRPr>
          </a:p>
        </p:txBody>
      </p:sp>
      <p:pic>
        <p:nvPicPr>
          <p:cNvPr id="4" name="Picture 28" descr="cha56011_0903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71" y="2780928"/>
            <a:ext cx="37338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0" descr="F:\Capítulo 4_Enlace químico\imag\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160240" cy="43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6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GT" dirty="0" smtClean="0">
                <a:solidFill>
                  <a:srgbClr val="FFFF00"/>
                </a:solidFill>
              </a:rPr>
              <a:t>Enlace Iónico </a:t>
            </a:r>
            <a:endParaRPr lang="es-GT" dirty="0">
              <a:solidFill>
                <a:srgbClr val="FFFF00"/>
              </a:solidFill>
            </a:endParaRPr>
          </a:p>
        </p:txBody>
      </p:sp>
      <p:grpSp>
        <p:nvGrpSpPr>
          <p:cNvPr id="18" name="Group 159"/>
          <p:cNvGrpSpPr>
            <a:grpSpLocks/>
          </p:cNvGrpSpPr>
          <p:nvPr/>
        </p:nvGrpSpPr>
        <p:grpSpPr bwMode="auto">
          <a:xfrm>
            <a:off x="2911479" y="2274366"/>
            <a:ext cx="1157288" cy="469900"/>
            <a:chOff x="2092" y="1488"/>
            <a:chExt cx="729" cy="296"/>
          </a:xfrm>
        </p:grpSpPr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2464" y="1488"/>
              <a:ext cx="357" cy="296"/>
              <a:chOff x="2272" y="2160"/>
              <a:chExt cx="357" cy="296"/>
            </a:xfrm>
          </p:grpSpPr>
          <p:sp>
            <p:nvSpPr>
              <p:cNvPr id="21" name="Text Box 21"/>
              <p:cNvSpPr txBox="1">
                <a:spLocks noChangeArrowheads="1"/>
              </p:cNvSpPr>
              <p:nvPr/>
            </p:nvSpPr>
            <p:spPr bwMode="auto">
              <a:xfrm>
                <a:off x="2306" y="2201"/>
                <a:ext cx="32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 smtClean="0">
                    <a:latin typeface="Times LT Std" pitchFamily="18" charset="0"/>
                  </a:rPr>
                  <a:t>CL</a:t>
                </a:r>
                <a:endParaRPr lang="en-US" sz="2000" dirty="0">
                  <a:latin typeface="Times LT Std" pitchFamily="18" charset="0"/>
                </a:endParaRPr>
              </a:p>
            </p:txBody>
          </p:sp>
          <p:grpSp>
            <p:nvGrpSpPr>
              <p:cNvPr id="22" name="Group 22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30" name="Oval 23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31" name="Oval 24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23" name="Oval 25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24" name="Group 26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28" name="Oval 2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25" name="Group 29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26" name="Oval 3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27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</p:grp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2092" y="1524"/>
              <a:ext cx="2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latin typeface="Times LT Std" pitchFamily="18" charset="0"/>
                </a:rPr>
                <a:t>+</a:t>
              </a:r>
            </a:p>
          </p:txBody>
        </p:sp>
      </p:grpSp>
      <p:grpSp>
        <p:nvGrpSpPr>
          <p:cNvPr id="32" name="Group 37"/>
          <p:cNvGrpSpPr>
            <a:grpSpLocks/>
          </p:cNvGrpSpPr>
          <p:nvPr/>
        </p:nvGrpSpPr>
        <p:grpSpPr bwMode="auto">
          <a:xfrm>
            <a:off x="2092328" y="2185466"/>
            <a:ext cx="685800" cy="1149350"/>
            <a:chOff x="1576" y="1432"/>
            <a:chExt cx="432" cy="724"/>
          </a:xfrm>
        </p:grpSpPr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 smtClean="0">
                  <a:solidFill>
                    <a:srgbClr val="FFFF00"/>
                  </a:solidFill>
                  <a:latin typeface="Times LT Std" pitchFamily="18" charset="0"/>
                </a:rPr>
                <a:t>1e</a:t>
              </a:r>
              <a:r>
                <a:rPr lang="en-US" sz="2000" baseline="30000" dirty="0" smtClean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35" name="Group 38"/>
          <p:cNvGrpSpPr>
            <a:grpSpLocks/>
          </p:cNvGrpSpPr>
          <p:nvPr/>
        </p:nvGrpSpPr>
        <p:grpSpPr bwMode="auto">
          <a:xfrm>
            <a:off x="3375028" y="2185466"/>
            <a:ext cx="685800" cy="1149350"/>
            <a:chOff x="1576" y="1432"/>
            <a:chExt cx="432" cy="724"/>
          </a:xfrm>
        </p:grpSpPr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7e</a:t>
              </a:r>
              <a:r>
                <a:rPr lang="en-US" sz="2000" baseline="30000" dirty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4162428" y="2502966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grpSp>
        <p:nvGrpSpPr>
          <p:cNvPr id="39" name="Group 160"/>
          <p:cNvGrpSpPr>
            <a:grpSpLocks/>
          </p:cNvGrpSpPr>
          <p:nvPr/>
        </p:nvGrpSpPr>
        <p:grpSpPr bwMode="auto">
          <a:xfrm>
            <a:off x="5232406" y="2274366"/>
            <a:ext cx="782638" cy="469900"/>
            <a:chOff x="3554" y="1488"/>
            <a:chExt cx="493" cy="296"/>
          </a:xfrm>
        </p:grpSpPr>
        <p:grpSp>
          <p:nvGrpSpPr>
            <p:cNvPr id="40" name="Group 42"/>
            <p:cNvGrpSpPr>
              <a:grpSpLocks/>
            </p:cNvGrpSpPr>
            <p:nvPr/>
          </p:nvGrpSpPr>
          <p:grpSpPr bwMode="auto">
            <a:xfrm>
              <a:off x="3554" y="1529"/>
              <a:ext cx="238" cy="252"/>
              <a:chOff x="1482" y="2361"/>
              <a:chExt cx="238" cy="252"/>
            </a:xfrm>
          </p:grpSpPr>
          <p:sp>
            <p:nvSpPr>
              <p:cNvPr id="53" name="Text Box 43"/>
              <p:cNvSpPr txBox="1">
                <a:spLocks noChangeArrowheads="1"/>
              </p:cNvSpPr>
              <p:nvPr/>
            </p:nvSpPr>
            <p:spPr bwMode="auto">
              <a:xfrm>
                <a:off x="1482" y="2361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 smtClean="0">
                    <a:latin typeface="Times LT Std" pitchFamily="18" charset="0"/>
                  </a:rPr>
                  <a:t>K</a:t>
                </a:r>
                <a:endParaRPr lang="en-US" sz="2000" dirty="0">
                  <a:latin typeface="Times LT Std" pitchFamily="18" charset="0"/>
                </a:endParaRPr>
              </a:p>
            </p:txBody>
          </p:sp>
          <p:sp>
            <p:nvSpPr>
              <p:cNvPr id="55" name="Oval 47"/>
              <p:cNvSpPr>
                <a:spLocks noChangeArrowheads="1"/>
              </p:cNvSpPr>
              <p:nvPr/>
            </p:nvSpPr>
            <p:spPr bwMode="auto">
              <a:xfrm>
                <a:off x="1672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41" name="Group 54"/>
            <p:cNvGrpSpPr>
              <a:grpSpLocks/>
            </p:cNvGrpSpPr>
            <p:nvPr/>
          </p:nvGrpSpPr>
          <p:grpSpPr bwMode="auto">
            <a:xfrm>
              <a:off x="3744" y="1488"/>
              <a:ext cx="303" cy="296"/>
              <a:chOff x="2272" y="2160"/>
              <a:chExt cx="303" cy="296"/>
            </a:xfrm>
          </p:grpSpPr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2306" y="2201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 err="1" smtClean="0">
                    <a:latin typeface="Times LT Std" pitchFamily="18" charset="0"/>
                  </a:rPr>
                  <a:t>Cl</a:t>
                </a:r>
                <a:endParaRPr lang="en-US" sz="2000" dirty="0">
                  <a:latin typeface="Times LT Std" pitchFamily="18" charset="0"/>
                </a:endParaRPr>
              </a:p>
            </p:txBody>
          </p:sp>
          <p:grpSp>
            <p:nvGrpSpPr>
              <p:cNvPr id="43" name="Group 56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51" name="Oval 5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52" name="Oval 5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44" name="Oval 59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45" name="Group 60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49" name="Oval 6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46" name="Group 63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47" name="Oval 6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48" name="Oval 6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</p:grpSp>
      </p:grpSp>
      <p:grpSp>
        <p:nvGrpSpPr>
          <p:cNvPr id="64" name="Group 66"/>
          <p:cNvGrpSpPr>
            <a:grpSpLocks/>
          </p:cNvGrpSpPr>
          <p:nvPr/>
        </p:nvGrpSpPr>
        <p:grpSpPr bwMode="auto">
          <a:xfrm>
            <a:off x="5000628" y="2198166"/>
            <a:ext cx="685800" cy="1149350"/>
            <a:chOff x="1576" y="1432"/>
            <a:chExt cx="432" cy="724"/>
          </a:xfrm>
        </p:grpSpPr>
        <p:sp>
          <p:nvSpPr>
            <p:cNvPr id="65" name="Oval 67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66" name="Text Box 68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2</a:t>
              </a:r>
              <a:r>
                <a:rPr lang="en-US" sz="2000" dirty="0" smtClean="0">
                  <a:solidFill>
                    <a:srgbClr val="FFFF00"/>
                  </a:solidFill>
                  <a:latin typeface="Times LT Std" pitchFamily="18" charset="0"/>
                </a:rPr>
                <a:t>e</a:t>
              </a:r>
              <a:r>
                <a:rPr lang="en-US" sz="2000" baseline="30000" dirty="0" smtClean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67" name="Group 69"/>
          <p:cNvGrpSpPr>
            <a:grpSpLocks/>
          </p:cNvGrpSpPr>
          <p:nvPr/>
        </p:nvGrpSpPr>
        <p:grpSpPr bwMode="auto">
          <a:xfrm>
            <a:off x="5508628" y="2198166"/>
            <a:ext cx="685800" cy="1149350"/>
            <a:chOff x="1576" y="1432"/>
            <a:chExt cx="432" cy="724"/>
          </a:xfrm>
        </p:grpSpPr>
        <p:sp>
          <p:nvSpPr>
            <p:cNvPr id="68" name="Oval 70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69" name="Text Box 71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8e</a:t>
              </a:r>
              <a:r>
                <a:rPr lang="en-US" sz="2000" baseline="30000" dirty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70" name="Group 165"/>
          <p:cNvGrpSpPr>
            <a:grpSpLocks/>
          </p:cNvGrpSpPr>
          <p:nvPr/>
        </p:nvGrpSpPr>
        <p:grpSpPr bwMode="auto">
          <a:xfrm>
            <a:off x="1796915" y="3752694"/>
            <a:ext cx="2432050" cy="1339850"/>
            <a:chOff x="1244" y="2843"/>
            <a:chExt cx="1532" cy="844"/>
          </a:xfrm>
        </p:grpSpPr>
        <p:grpSp>
          <p:nvGrpSpPr>
            <p:cNvPr id="71" name="Group 72"/>
            <p:cNvGrpSpPr>
              <a:grpSpLocks/>
            </p:cNvGrpSpPr>
            <p:nvPr/>
          </p:nvGrpSpPr>
          <p:grpSpPr bwMode="auto">
            <a:xfrm>
              <a:off x="1272" y="3293"/>
              <a:ext cx="319" cy="233"/>
              <a:chOff x="1418" y="2355"/>
              <a:chExt cx="302" cy="221"/>
            </a:xfrm>
          </p:grpSpPr>
          <p:sp>
            <p:nvSpPr>
              <p:cNvPr id="97" name="Text Box 73"/>
              <p:cNvSpPr txBox="1">
                <a:spLocks noChangeArrowheads="1"/>
              </p:cNvSpPr>
              <p:nvPr/>
            </p:nvSpPr>
            <p:spPr bwMode="auto">
              <a:xfrm>
                <a:off x="1418" y="2355"/>
                <a:ext cx="2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 dirty="0" smtClean="0"/>
                  <a:t>K</a:t>
                </a:r>
                <a:endParaRPr lang="en-US" sz="1800" dirty="0"/>
              </a:p>
            </p:txBody>
          </p:sp>
          <p:sp>
            <p:nvSpPr>
              <p:cNvPr id="99" name="Oval 77"/>
              <p:cNvSpPr>
                <a:spLocks noChangeArrowheads="1"/>
              </p:cNvSpPr>
              <p:nvPr/>
            </p:nvSpPr>
            <p:spPr bwMode="auto">
              <a:xfrm>
                <a:off x="1672" y="240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2" name="Group 84"/>
            <p:cNvGrpSpPr>
              <a:grpSpLocks/>
            </p:cNvGrpSpPr>
            <p:nvPr/>
          </p:nvGrpSpPr>
          <p:grpSpPr bwMode="auto">
            <a:xfrm>
              <a:off x="1532" y="3257"/>
              <a:ext cx="295" cy="311"/>
              <a:chOff x="2272" y="2160"/>
              <a:chExt cx="281" cy="296"/>
            </a:xfrm>
          </p:grpSpPr>
          <p:sp>
            <p:nvSpPr>
              <p:cNvPr id="86" name="Text Box 85"/>
              <p:cNvSpPr txBox="1">
                <a:spLocks noChangeArrowheads="1"/>
              </p:cNvSpPr>
              <p:nvPr/>
            </p:nvSpPr>
            <p:spPr bwMode="auto">
              <a:xfrm>
                <a:off x="2312" y="2207"/>
                <a:ext cx="24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 dirty="0" err="1" smtClean="0"/>
                  <a:t>Cl</a:t>
                </a:r>
                <a:endParaRPr lang="en-US" sz="1800" dirty="0"/>
              </a:p>
            </p:txBody>
          </p:sp>
          <p:grpSp>
            <p:nvGrpSpPr>
              <p:cNvPr id="87" name="Group 86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95" name="Oval 8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96" name="Oval 8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88" name="Oval 89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89" name="Group 90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93" name="Oval 9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94" name="Oval 9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90" name="Group 93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91" name="Oval 9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92" name="Oval 9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</p:grpSp>
        <p:grpSp>
          <p:nvGrpSpPr>
            <p:cNvPr id="73" name="Group 164"/>
            <p:cNvGrpSpPr>
              <a:grpSpLocks/>
            </p:cNvGrpSpPr>
            <p:nvPr/>
          </p:nvGrpSpPr>
          <p:grpSpPr bwMode="auto">
            <a:xfrm>
              <a:off x="1681" y="3156"/>
              <a:ext cx="444" cy="531"/>
              <a:chOff x="1777" y="3268"/>
              <a:chExt cx="444" cy="531"/>
            </a:xfrm>
          </p:grpSpPr>
          <p:sp>
            <p:nvSpPr>
              <p:cNvPr id="83" name="Freeform 131"/>
              <p:cNvSpPr>
                <a:spLocks/>
              </p:cNvSpPr>
              <p:nvPr/>
            </p:nvSpPr>
            <p:spPr bwMode="auto">
              <a:xfrm>
                <a:off x="1796" y="3268"/>
                <a:ext cx="367" cy="198"/>
              </a:xfrm>
              <a:custGeom>
                <a:avLst/>
                <a:gdLst>
                  <a:gd name="T0" fmla="*/ 0 w 528"/>
                  <a:gd name="T1" fmla="*/ 13 h 264"/>
                  <a:gd name="T2" fmla="*/ 15 w 528"/>
                  <a:gd name="T3" fmla="*/ 3 h 264"/>
                  <a:gd name="T4" fmla="*/ 56 w 528"/>
                  <a:gd name="T5" fmla="*/ 28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4" name="Freeform 132"/>
              <p:cNvSpPr>
                <a:spLocks/>
              </p:cNvSpPr>
              <p:nvPr/>
            </p:nvSpPr>
            <p:spPr bwMode="auto">
              <a:xfrm flipV="1">
                <a:off x="1777" y="3558"/>
                <a:ext cx="444" cy="241"/>
              </a:xfrm>
              <a:custGeom>
                <a:avLst/>
                <a:gdLst>
                  <a:gd name="T0" fmla="*/ 0 w 528"/>
                  <a:gd name="T1" fmla="*/ 13 h 264"/>
                  <a:gd name="T2" fmla="*/ 15 w 528"/>
                  <a:gd name="T3" fmla="*/ 3 h 264"/>
                  <a:gd name="T4" fmla="*/ 56 w 528"/>
                  <a:gd name="T5" fmla="*/ 28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s-GT"/>
              </a:p>
            </p:txBody>
          </p:sp>
          <p:sp>
            <p:nvSpPr>
              <p:cNvPr id="85" name="Line 133"/>
              <p:cNvSpPr>
                <a:spLocks noChangeShapeType="1"/>
              </p:cNvSpPr>
              <p:nvPr/>
            </p:nvSpPr>
            <p:spPr bwMode="auto">
              <a:xfrm>
                <a:off x="1929" y="3522"/>
                <a:ext cx="2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74" name="Text Box 145"/>
            <p:cNvSpPr txBox="1">
              <a:spLocks noChangeArrowheads="1"/>
            </p:cNvSpPr>
            <p:nvPr/>
          </p:nvSpPr>
          <p:spPr bwMode="auto">
            <a:xfrm>
              <a:off x="2112" y="3344"/>
              <a:ext cx="6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Par de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iones</a:t>
              </a:r>
              <a:endParaRPr lang="en-US" sz="14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  <p:sp>
          <p:nvSpPr>
            <p:cNvPr id="77" name="Oval 151"/>
            <p:cNvSpPr>
              <a:spLocks noChangeArrowheads="1"/>
            </p:cNvSpPr>
            <p:nvPr/>
          </p:nvSpPr>
          <p:spPr bwMode="auto">
            <a:xfrm>
              <a:off x="1519" y="3278"/>
              <a:ext cx="90" cy="28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8" name="Text Box 152"/>
            <p:cNvSpPr txBox="1">
              <a:spLocks noChangeArrowheads="1"/>
            </p:cNvSpPr>
            <p:nvPr/>
          </p:nvSpPr>
          <p:spPr bwMode="auto">
            <a:xfrm>
              <a:off x="1244" y="2843"/>
              <a:ext cx="7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 smtClean="0">
                  <a:solidFill>
                    <a:srgbClr val="FFFF00"/>
                  </a:solidFill>
                  <a:latin typeface="Times LT Std" pitchFamily="18" charset="0"/>
                </a:rPr>
                <a:t>Enlace </a:t>
              </a:r>
              <a:r>
                <a:rPr lang="en-US" sz="1400" dirty="0" err="1" smtClean="0">
                  <a:solidFill>
                    <a:srgbClr val="FFFF00"/>
                  </a:solidFill>
                  <a:latin typeface="Times LT Std" pitchFamily="18" charset="0"/>
                </a:rPr>
                <a:t>Ionico</a:t>
              </a:r>
              <a:r>
                <a:rPr lang="en-US" sz="1400" dirty="0" smtClean="0">
                  <a:solidFill>
                    <a:srgbClr val="FFFF00"/>
                  </a:solidFill>
                  <a:latin typeface="Times LT Std" pitchFamily="18" charset="0"/>
                </a:rPr>
                <a:t> </a:t>
              </a:r>
              <a:endParaRPr lang="en-US" sz="14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  <p:sp>
          <p:nvSpPr>
            <p:cNvPr id="79" name="Line 153"/>
            <p:cNvSpPr>
              <a:spLocks noChangeShapeType="1"/>
            </p:cNvSpPr>
            <p:nvPr/>
          </p:nvSpPr>
          <p:spPr bwMode="auto">
            <a:xfrm>
              <a:off x="1564" y="3069"/>
              <a:ext cx="0" cy="16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08" name="Group 163"/>
          <p:cNvGrpSpPr>
            <a:grpSpLocks/>
          </p:cNvGrpSpPr>
          <p:nvPr/>
        </p:nvGrpSpPr>
        <p:grpSpPr bwMode="auto">
          <a:xfrm>
            <a:off x="5757864" y="3679378"/>
            <a:ext cx="2466975" cy="1146175"/>
            <a:chOff x="3630" y="2832"/>
            <a:chExt cx="1554" cy="722"/>
          </a:xfrm>
        </p:grpSpPr>
        <p:sp>
          <p:nvSpPr>
            <p:cNvPr id="109" name="Text Box 98"/>
            <p:cNvSpPr txBox="1">
              <a:spLocks noChangeArrowheads="1"/>
            </p:cNvSpPr>
            <p:nvPr/>
          </p:nvSpPr>
          <p:spPr bwMode="auto">
            <a:xfrm>
              <a:off x="3734" y="2928"/>
              <a:ext cx="2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 smtClean="0"/>
                <a:t>K</a:t>
              </a:r>
              <a:endParaRPr lang="en-US" sz="1800" dirty="0"/>
            </a:p>
          </p:txBody>
        </p:sp>
        <p:sp>
          <p:nvSpPr>
            <p:cNvPr id="113" name="Text Box 110"/>
            <p:cNvSpPr txBox="1">
              <a:spLocks noChangeArrowheads="1"/>
            </p:cNvSpPr>
            <p:nvPr/>
          </p:nvSpPr>
          <p:spPr bwMode="auto">
            <a:xfrm>
              <a:off x="4064" y="2928"/>
              <a:ext cx="2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 err="1" smtClean="0"/>
                <a:t>Cl</a:t>
              </a:r>
              <a:endParaRPr lang="en-US" sz="1800" dirty="0"/>
            </a:p>
          </p:txBody>
        </p:sp>
        <p:grpSp>
          <p:nvGrpSpPr>
            <p:cNvPr id="114" name="Group 111"/>
            <p:cNvGrpSpPr>
              <a:grpSpLocks/>
            </p:cNvGrpSpPr>
            <p:nvPr/>
          </p:nvGrpSpPr>
          <p:grpSpPr bwMode="auto">
            <a:xfrm>
              <a:off x="4254" y="2933"/>
              <a:ext cx="34" cy="102"/>
              <a:chOff x="1440" y="2400"/>
              <a:chExt cx="48" cy="144"/>
            </a:xfrm>
          </p:grpSpPr>
          <p:sp>
            <p:nvSpPr>
              <p:cNvPr id="134" name="Oval 112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35" name="Oval 113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115" name="Group 115"/>
            <p:cNvGrpSpPr>
              <a:grpSpLocks/>
            </p:cNvGrpSpPr>
            <p:nvPr/>
          </p:nvGrpSpPr>
          <p:grpSpPr bwMode="auto">
            <a:xfrm rot="5400000">
              <a:off x="4169" y="2894"/>
              <a:ext cx="34" cy="102"/>
              <a:chOff x="1440" y="2400"/>
              <a:chExt cx="48" cy="144"/>
            </a:xfrm>
          </p:grpSpPr>
          <p:sp>
            <p:nvSpPr>
              <p:cNvPr id="132" name="Oval 116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133" name="Oval 117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grpSp>
          <p:nvGrpSpPr>
            <p:cNvPr id="116" name="Group 118"/>
            <p:cNvGrpSpPr>
              <a:grpSpLocks/>
            </p:cNvGrpSpPr>
            <p:nvPr/>
          </p:nvGrpSpPr>
          <p:grpSpPr bwMode="auto">
            <a:xfrm rot="5400000">
              <a:off x="4169" y="3070"/>
              <a:ext cx="34" cy="102"/>
              <a:chOff x="1440" y="2400"/>
              <a:chExt cx="48" cy="144"/>
            </a:xfrm>
          </p:grpSpPr>
          <p:sp>
            <p:nvSpPr>
              <p:cNvPr id="130" name="Oval 119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131" name="Oval 120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sp>
          <p:nvSpPr>
            <p:cNvPr id="117" name="Line 123"/>
            <p:cNvSpPr>
              <a:spLocks noChangeShapeType="1"/>
            </p:cNvSpPr>
            <p:nvPr/>
          </p:nvSpPr>
          <p:spPr bwMode="auto">
            <a:xfrm>
              <a:off x="3913" y="3034"/>
              <a:ext cx="2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grpSp>
          <p:nvGrpSpPr>
            <p:cNvPr id="118" name="Group 134"/>
            <p:cNvGrpSpPr>
              <a:grpSpLocks/>
            </p:cNvGrpSpPr>
            <p:nvPr/>
          </p:nvGrpSpPr>
          <p:grpSpPr bwMode="auto">
            <a:xfrm>
              <a:off x="4224" y="2832"/>
              <a:ext cx="343" cy="416"/>
              <a:chOff x="4416" y="2904"/>
              <a:chExt cx="528" cy="640"/>
            </a:xfrm>
          </p:grpSpPr>
          <p:sp>
            <p:nvSpPr>
              <p:cNvPr id="127" name="Freeform 128"/>
              <p:cNvSpPr>
                <a:spLocks/>
              </p:cNvSpPr>
              <p:nvPr/>
            </p:nvSpPr>
            <p:spPr bwMode="auto">
              <a:xfrm>
                <a:off x="4416" y="2904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8" name="Freeform 129"/>
              <p:cNvSpPr>
                <a:spLocks/>
              </p:cNvSpPr>
              <p:nvPr/>
            </p:nvSpPr>
            <p:spPr bwMode="auto">
              <a:xfrm flipV="1">
                <a:off x="4416" y="3280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s-GT"/>
              </a:p>
            </p:txBody>
          </p:sp>
          <p:sp>
            <p:nvSpPr>
              <p:cNvPr id="129" name="Line 130"/>
              <p:cNvSpPr>
                <a:spLocks noChangeShapeType="1"/>
              </p:cNvSpPr>
              <p:nvPr/>
            </p:nvSpPr>
            <p:spPr bwMode="auto">
              <a:xfrm>
                <a:off x="4560" y="3216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119" name="Text Box 143"/>
            <p:cNvSpPr txBox="1">
              <a:spLocks noChangeArrowheads="1"/>
            </p:cNvSpPr>
            <p:nvPr/>
          </p:nvSpPr>
          <p:spPr bwMode="auto">
            <a:xfrm>
              <a:off x="4520" y="2976"/>
              <a:ext cx="6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Par de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iones</a:t>
              </a:r>
              <a:endParaRPr lang="en-US" sz="14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  <p:sp>
          <p:nvSpPr>
            <p:cNvPr id="122" name="Text Box 155"/>
            <p:cNvSpPr txBox="1">
              <a:spLocks noChangeArrowheads="1"/>
            </p:cNvSpPr>
            <p:nvPr/>
          </p:nvSpPr>
          <p:spPr bwMode="auto">
            <a:xfrm>
              <a:off x="3630" y="3360"/>
              <a:ext cx="7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Enlace </a:t>
              </a:r>
              <a:r>
                <a:rPr lang="en-US" sz="1400" dirty="0" err="1" smtClean="0">
                  <a:solidFill>
                    <a:srgbClr val="FFFF00"/>
                  </a:solidFill>
                  <a:latin typeface="Times LT Std" pitchFamily="18" charset="0"/>
                </a:rPr>
                <a:t>Ionico</a:t>
              </a:r>
              <a:r>
                <a:rPr lang="en-US" sz="1400" dirty="0" smtClean="0">
                  <a:solidFill>
                    <a:srgbClr val="FFFF00"/>
                  </a:solidFill>
                  <a:latin typeface="Times LT Std" pitchFamily="18" charset="0"/>
                </a:rPr>
                <a:t> </a:t>
              </a:r>
              <a:endParaRPr lang="en-US" sz="14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  <p:sp>
          <p:nvSpPr>
            <p:cNvPr id="123" name="Line 156"/>
            <p:cNvSpPr>
              <a:spLocks noChangeShapeType="1"/>
            </p:cNvSpPr>
            <p:nvPr/>
          </p:nvSpPr>
          <p:spPr bwMode="auto">
            <a:xfrm flipV="1">
              <a:off x="3998" y="3104"/>
              <a:ext cx="0" cy="28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00" name="Group 32"/>
          <p:cNvGrpSpPr>
            <a:grpSpLocks/>
          </p:cNvGrpSpPr>
          <p:nvPr/>
        </p:nvGrpSpPr>
        <p:grpSpPr bwMode="auto">
          <a:xfrm>
            <a:off x="2150942" y="2344216"/>
            <a:ext cx="544513" cy="400050"/>
            <a:chOff x="2201" y="2191"/>
            <a:chExt cx="343" cy="252"/>
          </a:xfrm>
        </p:grpSpPr>
        <p:sp>
          <p:nvSpPr>
            <p:cNvPr id="102" name="Text Box 21"/>
            <p:cNvSpPr txBox="1">
              <a:spLocks noChangeArrowheads="1"/>
            </p:cNvSpPr>
            <p:nvPr/>
          </p:nvSpPr>
          <p:spPr bwMode="auto">
            <a:xfrm>
              <a:off x="2201" y="2191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 smtClean="0">
                  <a:latin typeface="Times LT Std" pitchFamily="18" charset="0"/>
                </a:rPr>
                <a:t>K</a:t>
              </a:r>
              <a:endParaRPr lang="en-US" sz="2000" dirty="0">
                <a:latin typeface="Times LT Std" pitchFamily="18" charset="0"/>
              </a:endParaRPr>
            </a:p>
          </p:txBody>
        </p:sp>
        <p:sp>
          <p:nvSpPr>
            <p:cNvPr id="120" name="Oval 23"/>
            <p:cNvSpPr>
              <a:spLocks noChangeArrowheads="1"/>
            </p:cNvSpPr>
            <p:nvPr/>
          </p:nvSpPr>
          <p:spPr bwMode="auto">
            <a:xfrm>
              <a:off x="2496" y="22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5686428" y="1844824"/>
            <a:ext cx="65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2.89</a:t>
            </a:r>
            <a:endParaRPr lang="es-GT" dirty="0"/>
          </a:p>
        </p:txBody>
      </p:sp>
      <p:sp>
        <p:nvSpPr>
          <p:cNvPr id="124" name="123 CuadroTexto"/>
          <p:cNvSpPr txBox="1"/>
          <p:nvPr/>
        </p:nvSpPr>
        <p:spPr>
          <a:xfrm>
            <a:off x="5004048" y="1844824"/>
            <a:ext cx="65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0.91</a:t>
            </a:r>
            <a:endParaRPr lang="es-GT" dirty="0"/>
          </a:p>
        </p:txBody>
      </p:sp>
      <p:sp>
        <p:nvSpPr>
          <p:cNvPr id="125" name="124 CuadroTexto"/>
          <p:cNvSpPr txBox="1"/>
          <p:nvPr/>
        </p:nvSpPr>
        <p:spPr>
          <a:xfrm>
            <a:off x="6292628" y="1844824"/>
            <a:ext cx="37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=</a:t>
            </a:r>
            <a:endParaRPr lang="es-GT" dirty="0"/>
          </a:p>
        </p:txBody>
      </p:sp>
      <p:sp>
        <p:nvSpPr>
          <p:cNvPr id="126" name="125 CuadroTexto"/>
          <p:cNvSpPr txBox="1"/>
          <p:nvPr/>
        </p:nvSpPr>
        <p:spPr>
          <a:xfrm>
            <a:off x="6588224" y="1844824"/>
            <a:ext cx="65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1.98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4515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/>
      <p:bldP spid="124" grpId="0"/>
      <p:bldP spid="125" grpId="0"/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s-GT" sz="3200" dirty="0" smtClean="0">
                <a:solidFill>
                  <a:srgbClr val="FFFF00"/>
                </a:solidFill>
              </a:rPr>
              <a:t>Clasificación de los enlaces por Electronegatividad </a:t>
            </a:r>
            <a:endParaRPr lang="es-GT" sz="3200" dirty="0">
              <a:solidFill>
                <a:srgbClr val="FFFF00"/>
              </a:solidFill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68350" y="5405438"/>
            <a:ext cx="1250950" cy="919162"/>
            <a:chOff x="380" y="2886"/>
            <a:chExt cx="788" cy="579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380" y="2886"/>
              <a:ext cx="7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800" dirty="0" err="1">
                  <a:latin typeface="Times LT Std" pitchFamily="18" charset="0"/>
                </a:rPr>
                <a:t>Covalente</a:t>
              </a:r>
              <a:endParaRPr lang="en-US" sz="1800" dirty="0">
                <a:latin typeface="Times LT Std" pitchFamily="18" charset="0"/>
              </a:endParaRPr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84" y="3234"/>
              <a:ext cx="7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imes LT Std" pitchFamily="18" charset="0"/>
                </a:rPr>
                <a:t>comparte e</a:t>
              </a:r>
              <a:r>
                <a:rPr lang="en-US" sz="1800" baseline="30000">
                  <a:latin typeface="Times LT Std" pitchFamily="18" charset="0"/>
                </a:rPr>
                <a:t>-</a:t>
              </a:r>
              <a:endParaRPr lang="en-US" sz="1800">
                <a:latin typeface="Times LT Std" pitchFamily="18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209800" y="5402263"/>
            <a:ext cx="4089400" cy="884237"/>
            <a:chOff x="1296" y="2886"/>
            <a:chExt cx="2576" cy="557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156" y="2886"/>
              <a:ext cx="10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imes LT Std" pitchFamily="18" charset="0"/>
                </a:rPr>
                <a:t>Covalente Polar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904" y="3212"/>
              <a:ext cx="19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LT Std" pitchFamily="18" charset="0"/>
                </a:rPr>
                <a:t>Transferencia parcial de e</a:t>
              </a:r>
              <a:r>
                <a:rPr lang="en-US" sz="1800" baseline="30000">
                  <a:latin typeface="Times LT Std" pitchFamily="18" charset="0"/>
                </a:rPr>
                <a:t>-</a:t>
              </a:r>
              <a:endParaRPr lang="en-US" sz="1800">
                <a:latin typeface="Times LT Std" pitchFamily="18" charset="0"/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1296" y="3168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GT"/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097713" y="53340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>
                <a:latin typeface="Times LT Std" pitchFamily="18" charset="0"/>
              </a:rPr>
              <a:t>Iónico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934200" y="5878513"/>
            <a:ext cx="157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dirty="0" err="1">
                <a:latin typeface="Times LT Std" pitchFamily="18" charset="0"/>
              </a:rPr>
              <a:t>transferencia</a:t>
            </a:r>
            <a:r>
              <a:rPr lang="en-US" sz="1800" dirty="0">
                <a:latin typeface="Times LT Std" pitchFamily="18" charset="0"/>
              </a:rPr>
              <a:t> e</a:t>
            </a:r>
            <a:r>
              <a:rPr lang="en-US" sz="1800" baseline="30000" dirty="0">
                <a:latin typeface="Times LT Std" pitchFamily="18" charset="0"/>
              </a:rPr>
              <a:t>-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5867400" y="5726113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1600200" y="5294313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347913" y="4891088"/>
            <a:ext cx="4344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-                  Electronegatividad                     +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3352800" y="1562100"/>
            <a:ext cx="207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>
                <a:latin typeface="Times LT Std" pitchFamily="18" charset="0"/>
              </a:rPr>
              <a:t>Diferencia</a:t>
            </a:r>
            <a:r>
              <a:rPr lang="en-US" sz="2000" dirty="0">
                <a:latin typeface="Times LT Std" pitchFamily="18" charset="0"/>
              </a:rPr>
              <a:t> de </a:t>
            </a:r>
          </a:p>
          <a:p>
            <a:r>
              <a:rPr lang="en-US" sz="2000" dirty="0" err="1">
                <a:latin typeface="Times LT Std" pitchFamily="18" charset="0"/>
              </a:rPr>
              <a:t>electronegatividad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977191" y="1716088"/>
            <a:ext cx="168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>
                <a:latin typeface="Times LT Std" pitchFamily="18" charset="0"/>
              </a:rPr>
              <a:t>Tipo</a:t>
            </a:r>
            <a:r>
              <a:rPr lang="en-US" sz="2000" dirty="0">
                <a:latin typeface="Times LT Std" pitchFamily="18" charset="0"/>
              </a:rPr>
              <a:t> de enlace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179888" y="2289175"/>
            <a:ext cx="452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sz="2000" dirty="0">
                <a:latin typeface="Times LT Std" pitchFamily="18" charset="0"/>
              </a:rPr>
              <a:t>0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5885229" y="2270125"/>
            <a:ext cx="1927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 smtClean="0">
                <a:latin typeface="Times LT Std" pitchFamily="18" charset="0"/>
              </a:rPr>
              <a:t>Covalente</a:t>
            </a:r>
            <a:r>
              <a:rPr lang="en-US" sz="2000" dirty="0" smtClean="0">
                <a:latin typeface="Times LT Std" pitchFamily="18" charset="0"/>
              </a:rPr>
              <a:t> </a:t>
            </a:r>
            <a:r>
              <a:rPr lang="en-US" sz="2000" dirty="0" err="1" smtClean="0">
                <a:latin typeface="Times LT Std" pitchFamily="18" charset="0"/>
              </a:rPr>
              <a:t>apolar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3995738" y="2763838"/>
            <a:ext cx="7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LT Std" pitchFamily="18" charset="0"/>
                <a:sym typeface="Symbol" pitchFamily="18" charset="2"/>
              </a:rPr>
              <a:t> </a:t>
            </a:r>
            <a:r>
              <a:rPr lang="en-US" sz="2000" dirty="0" smtClean="0">
                <a:latin typeface="Times LT Std" pitchFamily="18" charset="0"/>
                <a:sym typeface="Symbol" pitchFamily="18" charset="2"/>
              </a:rPr>
              <a:t>1.7 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6305201" y="2760698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>
                <a:latin typeface="Times LT Std" pitchFamily="18" charset="0"/>
              </a:rPr>
              <a:t>Iónico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3686175" y="3221038"/>
            <a:ext cx="1242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LT Std" pitchFamily="18" charset="0"/>
              </a:rPr>
              <a:t>0 &lt; y &lt;</a:t>
            </a:r>
            <a:r>
              <a:rPr lang="en-US" sz="2000" dirty="0" smtClean="0">
                <a:latin typeface="Times LT Std" pitchFamily="18" charset="0"/>
              </a:rPr>
              <a:t>1.7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903913" y="3257550"/>
            <a:ext cx="1817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Covalente Polar</a:t>
            </a:r>
          </a:p>
        </p:txBody>
      </p:sp>
      <p:pic>
        <p:nvPicPr>
          <p:cNvPr id="24" name="Picture 34" descr="F:\Capítulo 4_Enlace químico\imag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600200"/>
            <a:ext cx="2287587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25 Conector recto"/>
          <p:cNvCxnSpPr/>
          <p:nvPr/>
        </p:nvCxnSpPr>
        <p:spPr>
          <a:xfrm>
            <a:off x="3175000" y="2270126"/>
            <a:ext cx="469106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5652120" y="1562100"/>
            <a:ext cx="36004" cy="22269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3175000" y="2690098"/>
            <a:ext cx="469106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3174999" y="3163888"/>
            <a:ext cx="469106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3201098" y="3799962"/>
            <a:ext cx="469106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3156997" y="1562100"/>
            <a:ext cx="469106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7848060" y="1562100"/>
            <a:ext cx="44101" cy="223786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3169478" y="1562100"/>
            <a:ext cx="36004" cy="22269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4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0" y="1905000"/>
            <a:ext cx="1023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Cs – 0.7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62288" y="1905000"/>
            <a:ext cx="995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Cl – 3.0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89463" y="1905000"/>
            <a:ext cx="166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LT Std" pitchFamily="18" charset="0"/>
              </a:rPr>
              <a:t>3.0 – 0.7 = 2.3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657975" y="1905000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>
                <a:latin typeface="Times LT Std" pitchFamily="18" charset="0"/>
              </a:rPr>
              <a:t>Iónico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01788" y="2667000"/>
            <a:ext cx="93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H – 2.1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06738" y="2667000"/>
            <a:ext cx="896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S – 2.5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97400" y="2667000"/>
            <a:ext cx="166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LT Std" pitchFamily="18" charset="0"/>
              </a:rPr>
              <a:t>2.5 – 2.1 = 0.4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651625" y="2667000"/>
            <a:ext cx="122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 smtClean="0">
                <a:latin typeface="Times LT Std" pitchFamily="18" charset="0"/>
              </a:rPr>
              <a:t>Covalente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601788" y="3352800"/>
            <a:ext cx="93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N – 3.0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100388" y="3352800"/>
            <a:ext cx="93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LT Std" pitchFamily="18" charset="0"/>
              </a:rPr>
              <a:t>N – 3.0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621213" y="3352800"/>
            <a:ext cx="1470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LT Std" pitchFamily="18" charset="0"/>
              </a:rPr>
              <a:t>3.0 – 3.0 = 0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640513" y="3352800"/>
            <a:ext cx="121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>
                <a:latin typeface="Times LT Std" pitchFamily="18" charset="0"/>
              </a:rPr>
              <a:t>Covalente</a:t>
            </a:r>
            <a:endParaRPr lang="en-US" sz="2000" dirty="0">
              <a:latin typeface="Times LT Std" pitchFamily="18" charset="0"/>
            </a:endParaRPr>
          </a:p>
        </p:txBody>
      </p:sp>
      <p:pic>
        <p:nvPicPr>
          <p:cNvPr id="16" name="Picture 19" descr="09_tap3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11250"/>
          <a:stretch>
            <a:fillRect/>
          </a:stretch>
        </p:blipFill>
        <p:spPr bwMode="auto">
          <a:xfrm>
            <a:off x="2335213" y="4114800"/>
            <a:ext cx="457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3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>
                <a:solidFill>
                  <a:srgbClr val="FFFF00"/>
                </a:solidFill>
              </a:rPr>
              <a:t>Electrones de Valencia de los compuestos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15616" y="1844824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LT Std" pitchFamily="18" charset="0"/>
              </a:rPr>
              <a:t>NF</a:t>
            </a:r>
            <a:r>
              <a:rPr lang="en-US" sz="3600" b="1" baseline="-25000" dirty="0">
                <a:latin typeface="Times LT Std" pitchFamily="18" charset="0"/>
              </a:rPr>
              <a:t>3</a:t>
            </a:r>
            <a:endParaRPr lang="es-GT" sz="3600" dirty="0"/>
          </a:p>
        </p:txBody>
      </p:sp>
      <p:sp>
        <p:nvSpPr>
          <p:cNvPr id="5" name="4 Rectángulo"/>
          <p:cNvSpPr/>
          <p:nvPr/>
        </p:nvSpPr>
        <p:spPr>
          <a:xfrm>
            <a:off x="2771800" y="1983323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LT Std" pitchFamily="18" charset="0"/>
              </a:rPr>
              <a:t>N </a:t>
            </a:r>
            <a:r>
              <a:rPr lang="en-US" dirty="0" smtClean="0">
                <a:latin typeface="Times LT Std" pitchFamily="18" charset="0"/>
              </a:rPr>
              <a:t>= </a:t>
            </a:r>
            <a:r>
              <a:rPr lang="en-US" dirty="0">
                <a:latin typeface="Times LT Std" pitchFamily="18" charset="0"/>
              </a:rPr>
              <a:t>5 (2s</a:t>
            </a:r>
            <a:r>
              <a:rPr lang="en-US" baseline="30000" dirty="0">
                <a:latin typeface="Times LT Std" pitchFamily="18" charset="0"/>
              </a:rPr>
              <a:t>2</a:t>
            </a:r>
            <a:r>
              <a:rPr lang="en-US" dirty="0">
                <a:latin typeface="Times LT Std" pitchFamily="18" charset="0"/>
              </a:rPr>
              <a:t>2p</a:t>
            </a:r>
            <a:r>
              <a:rPr lang="en-US" baseline="30000" dirty="0">
                <a:latin typeface="Times LT Std" pitchFamily="18" charset="0"/>
              </a:rPr>
              <a:t>3</a:t>
            </a:r>
            <a:r>
              <a:rPr lang="en-US" dirty="0" smtClean="0">
                <a:latin typeface="Times LT Std" pitchFamily="18" charset="0"/>
              </a:rPr>
              <a:t>)</a:t>
            </a:r>
            <a:endParaRPr lang="en-US" dirty="0">
              <a:latin typeface="Times LT Std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148064" y="1983323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LT Std" pitchFamily="18" charset="0"/>
              </a:rPr>
              <a:t>F </a:t>
            </a:r>
            <a:r>
              <a:rPr lang="en-US" dirty="0" smtClean="0">
                <a:latin typeface="Times LT Std" pitchFamily="18" charset="0"/>
              </a:rPr>
              <a:t>= </a:t>
            </a:r>
            <a:r>
              <a:rPr lang="en-US" dirty="0">
                <a:latin typeface="Times LT Std" pitchFamily="18" charset="0"/>
              </a:rPr>
              <a:t>7 (2s</a:t>
            </a:r>
            <a:r>
              <a:rPr lang="en-US" baseline="30000" dirty="0">
                <a:latin typeface="Times LT Std" pitchFamily="18" charset="0"/>
              </a:rPr>
              <a:t>2</a:t>
            </a:r>
            <a:r>
              <a:rPr lang="en-US" dirty="0">
                <a:latin typeface="Times LT Std" pitchFamily="18" charset="0"/>
              </a:rPr>
              <a:t>2p</a:t>
            </a:r>
            <a:r>
              <a:rPr lang="en-US" baseline="30000" dirty="0">
                <a:latin typeface="Times LT Std" pitchFamily="18" charset="0"/>
              </a:rPr>
              <a:t>5</a:t>
            </a:r>
            <a:r>
              <a:rPr lang="en-US" dirty="0">
                <a:latin typeface="Times LT Std" pitchFamily="18" charset="0"/>
              </a:rPr>
              <a:t>) 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940121" y="2780928"/>
            <a:ext cx="3360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LT Std" pitchFamily="18" charset="0"/>
              </a:rPr>
              <a:t>5 + (3 x 7) = </a:t>
            </a:r>
            <a:r>
              <a:rPr lang="en-US" sz="1600" dirty="0">
                <a:solidFill>
                  <a:srgbClr val="FFFF00"/>
                </a:solidFill>
                <a:latin typeface="Times LT Std" pitchFamily="18" charset="0"/>
              </a:rPr>
              <a:t>26 </a:t>
            </a:r>
            <a:r>
              <a:rPr lang="en-US" sz="1600" dirty="0" err="1">
                <a:solidFill>
                  <a:srgbClr val="FFFF00"/>
                </a:solidFill>
                <a:latin typeface="Times LT Std" pitchFamily="18" charset="0"/>
              </a:rPr>
              <a:t>electrones</a:t>
            </a:r>
            <a:r>
              <a:rPr lang="en-US" sz="1600" dirty="0">
                <a:solidFill>
                  <a:srgbClr val="FFFF00"/>
                </a:solidFill>
                <a:latin typeface="Times LT Std" pitchFamily="18" charset="0"/>
              </a:rPr>
              <a:t> de </a:t>
            </a:r>
            <a:r>
              <a:rPr lang="en-US" sz="1600" dirty="0" err="1">
                <a:solidFill>
                  <a:srgbClr val="FFFF00"/>
                </a:solidFill>
                <a:latin typeface="Times LT Std" pitchFamily="18" charset="0"/>
              </a:rPr>
              <a:t>valenci</a:t>
            </a:r>
            <a:r>
              <a:rPr lang="en-US" sz="1600" dirty="0" err="1">
                <a:solidFill>
                  <a:srgbClr val="FFC000"/>
                </a:solidFill>
                <a:latin typeface="Times LT Std" pitchFamily="18" charset="0"/>
              </a:rPr>
              <a:t>a</a:t>
            </a:r>
            <a:endParaRPr lang="en-US" sz="1600" dirty="0">
              <a:solidFill>
                <a:srgbClr val="FFC000"/>
              </a:solidFill>
              <a:latin typeface="Times LT Std" pitchFamily="18" charset="0"/>
            </a:endParaRPr>
          </a:p>
        </p:txBody>
      </p:sp>
      <p:grpSp>
        <p:nvGrpSpPr>
          <p:cNvPr id="8" name="57 Grupo"/>
          <p:cNvGrpSpPr>
            <a:grpSpLocks/>
          </p:cNvGrpSpPr>
          <p:nvPr/>
        </p:nvGrpSpPr>
        <p:grpSpPr bwMode="auto">
          <a:xfrm>
            <a:off x="955963" y="5290655"/>
            <a:ext cx="1695144" cy="1113053"/>
            <a:chOff x="1066800" y="4673600"/>
            <a:chExt cx="1981200" cy="1301752"/>
          </a:xfrm>
        </p:grpSpPr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1090614" y="4673601"/>
              <a:ext cx="1957385" cy="1301751"/>
              <a:chOff x="687" y="2944"/>
              <a:chExt cx="1233" cy="820"/>
            </a:xfrm>
          </p:grpSpPr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687" y="2944"/>
                <a:ext cx="273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dirty="0"/>
                  <a:t>F</a:t>
                </a:r>
              </a:p>
            </p:txBody>
          </p:sp>
          <p:sp>
            <p:nvSpPr>
              <p:cNvPr id="50" name="Text Box 8"/>
              <p:cNvSpPr txBox="1">
                <a:spLocks noChangeArrowheads="1"/>
              </p:cNvSpPr>
              <p:nvPr/>
            </p:nvSpPr>
            <p:spPr bwMode="auto">
              <a:xfrm>
                <a:off x="1145" y="2960"/>
                <a:ext cx="298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N</a:t>
                </a:r>
              </a:p>
            </p:txBody>
          </p:sp>
          <p:sp>
            <p:nvSpPr>
              <p:cNvPr id="51" name="Text Box 9"/>
              <p:cNvSpPr txBox="1">
                <a:spLocks noChangeArrowheads="1"/>
              </p:cNvSpPr>
              <p:nvPr/>
            </p:nvSpPr>
            <p:spPr bwMode="auto">
              <a:xfrm>
                <a:off x="1647" y="2944"/>
                <a:ext cx="273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dirty="0"/>
                  <a:t>F</a:t>
                </a: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/>
            </p:nvSpPr>
            <p:spPr bwMode="auto">
              <a:xfrm>
                <a:off x="1147" y="3427"/>
                <a:ext cx="273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dirty="0"/>
                  <a:t>F</a:t>
                </a:r>
              </a:p>
            </p:txBody>
          </p:sp>
        </p:grp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1401763" y="4926013"/>
              <a:ext cx="1295400" cy="622300"/>
              <a:chOff x="883" y="3103"/>
              <a:chExt cx="816" cy="392"/>
            </a:xfrm>
          </p:grpSpPr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>
                <a:off x="883" y="3103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1411" y="3103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8" name="Line 13"/>
              <p:cNvSpPr>
                <a:spLocks noChangeShapeType="1"/>
              </p:cNvSpPr>
              <p:nvPr/>
            </p:nvSpPr>
            <p:spPr bwMode="auto">
              <a:xfrm rot="-5400000">
                <a:off x="1139" y="3351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1066800" y="4673600"/>
              <a:ext cx="1981200" cy="1295400"/>
              <a:chOff x="672" y="2944"/>
              <a:chExt cx="1248" cy="816"/>
            </a:xfrm>
          </p:grpSpPr>
          <p:grpSp>
            <p:nvGrpSpPr>
              <p:cNvPr id="16" name="Group 17"/>
              <p:cNvGrpSpPr>
                <a:grpSpLocks/>
              </p:cNvGrpSpPr>
              <p:nvPr/>
            </p:nvGrpSpPr>
            <p:grpSpPr bwMode="auto">
              <a:xfrm rot="5400000">
                <a:off x="1784" y="2896"/>
                <a:ext cx="48" cy="144"/>
                <a:chOff x="1440" y="2400"/>
                <a:chExt cx="48" cy="144"/>
              </a:xfrm>
            </p:grpSpPr>
            <p:sp>
              <p:nvSpPr>
                <p:cNvPr id="44" name="Oval 18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45" name="Oval 19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17" name="Group 20"/>
              <p:cNvGrpSpPr>
                <a:grpSpLocks/>
              </p:cNvGrpSpPr>
              <p:nvPr/>
            </p:nvGrpSpPr>
            <p:grpSpPr bwMode="auto">
              <a:xfrm rot="10800000">
                <a:off x="1872" y="3040"/>
                <a:ext cx="48" cy="144"/>
                <a:chOff x="1440" y="2400"/>
                <a:chExt cx="48" cy="144"/>
              </a:xfrm>
            </p:grpSpPr>
            <p:sp>
              <p:nvSpPr>
                <p:cNvPr id="42" name="Oval 2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s-CO"/>
                </a:p>
              </p:txBody>
            </p:sp>
            <p:sp>
              <p:nvSpPr>
                <p:cNvPr id="43" name="Oval 2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 rot="5400000">
                <a:off x="1784" y="3160"/>
                <a:ext cx="48" cy="144"/>
                <a:chOff x="1440" y="2400"/>
                <a:chExt cx="48" cy="144"/>
              </a:xfrm>
            </p:grpSpPr>
            <p:sp>
              <p:nvSpPr>
                <p:cNvPr id="40" name="Oval 2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41" name="Oval 2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19" name="Group 26"/>
              <p:cNvGrpSpPr>
                <a:grpSpLocks/>
              </p:cNvGrpSpPr>
              <p:nvPr/>
            </p:nvGrpSpPr>
            <p:grpSpPr bwMode="auto">
              <a:xfrm rot="5400000">
                <a:off x="1248" y="3664"/>
                <a:ext cx="48" cy="144"/>
                <a:chOff x="1440" y="2400"/>
                <a:chExt cx="48" cy="144"/>
              </a:xfrm>
            </p:grpSpPr>
            <p:sp>
              <p:nvSpPr>
                <p:cNvPr id="38" name="Oval 2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39" name="Oval 2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20" name="Group 29"/>
              <p:cNvGrpSpPr>
                <a:grpSpLocks/>
              </p:cNvGrpSpPr>
              <p:nvPr/>
            </p:nvGrpSpPr>
            <p:grpSpPr bwMode="auto">
              <a:xfrm rot="5400000">
                <a:off x="1272" y="2896"/>
                <a:ext cx="48" cy="144"/>
                <a:chOff x="1440" y="2400"/>
                <a:chExt cx="48" cy="144"/>
              </a:xfrm>
            </p:grpSpPr>
            <p:sp>
              <p:nvSpPr>
                <p:cNvPr id="36" name="Oval 3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37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21" name="Group 32"/>
              <p:cNvGrpSpPr>
                <a:grpSpLocks/>
              </p:cNvGrpSpPr>
              <p:nvPr/>
            </p:nvGrpSpPr>
            <p:grpSpPr bwMode="auto">
              <a:xfrm>
                <a:off x="1128" y="3544"/>
                <a:ext cx="48" cy="144"/>
                <a:chOff x="1440" y="2400"/>
                <a:chExt cx="48" cy="144"/>
              </a:xfrm>
            </p:grpSpPr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22" name="Group 35"/>
              <p:cNvGrpSpPr>
                <a:grpSpLocks/>
              </p:cNvGrpSpPr>
              <p:nvPr/>
            </p:nvGrpSpPr>
            <p:grpSpPr bwMode="auto">
              <a:xfrm>
                <a:off x="1368" y="3544"/>
                <a:ext cx="48" cy="144"/>
                <a:chOff x="1440" y="2400"/>
                <a:chExt cx="48" cy="144"/>
              </a:xfrm>
            </p:grpSpPr>
            <p:sp>
              <p:nvSpPr>
                <p:cNvPr id="32" name="Oval 36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33" name="Oval 37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23" name="Group 38"/>
              <p:cNvGrpSpPr>
                <a:grpSpLocks/>
              </p:cNvGrpSpPr>
              <p:nvPr/>
            </p:nvGrpSpPr>
            <p:grpSpPr bwMode="auto">
              <a:xfrm rot="16200000" flipH="1">
                <a:off x="760" y="2896"/>
                <a:ext cx="48" cy="144"/>
                <a:chOff x="1440" y="2400"/>
                <a:chExt cx="48" cy="144"/>
              </a:xfrm>
            </p:grpSpPr>
            <p:sp>
              <p:nvSpPr>
                <p:cNvPr id="30" name="Oval 3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31" name="Oval 4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24" name="Group 41"/>
              <p:cNvGrpSpPr>
                <a:grpSpLocks/>
              </p:cNvGrpSpPr>
              <p:nvPr/>
            </p:nvGrpSpPr>
            <p:grpSpPr bwMode="auto">
              <a:xfrm rot="10800000" flipH="1">
                <a:off x="672" y="3040"/>
                <a:ext cx="48" cy="144"/>
                <a:chOff x="1440" y="2400"/>
                <a:chExt cx="48" cy="144"/>
              </a:xfrm>
            </p:grpSpPr>
            <p:sp>
              <p:nvSpPr>
                <p:cNvPr id="28" name="Oval 4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s-CO"/>
                </a:p>
              </p:txBody>
            </p:sp>
            <p:sp>
              <p:nvSpPr>
                <p:cNvPr id="29" name="Oval 4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25" name="Group 44"/>
              <p:cNvGrpSpPr>
                <a:grpSpLocks/>
              </p:cNvGrpSpPr>
              <p:nvPr/>
            </p:nvGrpSpPr>
            <p:grpSpPr bwMode="auto">
              <a:xfrm rot="16200000" flipH="1">
                <a:off x="760" y="3160"/>
                <a:ext cx="48" cy="144"/>
                <a:chOff x="1440" y="2400"/>
                <a:chExt cx="48" cy="144"/>
              </a:xfrm>
            </p:grpSpPr>
            <p:sp>
              <p:nvSpPr>
                <p:cNvPr id="26" name="Oval 4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27" name="Oval 4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CO"/>
                </a:p>
              </p:txBody>
            </p:sp>
          </p:grpSp>
        </p:grpSp>
      </p:grpSp>
      <p:pic>
        <p:nvPicPr>
          <p:cNvPr id="54" name="Picture 2" descr="cha56011_ma0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54917"/>
            <a:ext cx="2209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75600" y="3429000"/>
            <a:ext cx="2445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3 enlaces simples (3x2</a:t>
            </a:r>
            <a:r>
              <a:rPr lang="en-US" sz="1800" dirty="0" smtClean="0">
                <a:latin typeface="Times LT Std" pitchFamily="18" charset="0"/>
              </a:rPr>
              <a:t>)</a:t>
            </a:r>
            <a:endParaRPr lang="en-US" sz="1800" dirty="0">
              <a:solidFill>
                <a:srgbClr val="FFFF00"/>
              </a:solidFill>
              <a:latin typeface="Times LT Std" pitchFamily="18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2966958" y="3441560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LT Std" pitchFamily="18" charset="0"/>
              </a:rPr>
              <a:t>+ 10 pares de </a:t>
            </a:r>
            <a:r>
              <a:rPr lang="en-US" dirty="0" err="1">
                <a:latin typeface="Times LT Std" pitchFamily="18" charset="0"/>
              </a:rPr>
              <a:t>iones</a:t>
            </a:r>
            <a:r>
              <a:rPr lang="en-US" dirty="0">
                <a:latin typeface="Times LT Std" pitchFamily="18" charset="0"/>
              </a:rPr>
              <a:t> (10x2) </a:t>
            </a:r>
            <a:endParaRPr lang="es-GT" dirty="0"/>
          </a:p>
        </p:txBody>
      </p:sp>
      <p:sp>
        <p:nvSpPr>
          <p:cNvPr id="57" name="56 Rectángulo"/>
          <p:cNvSpPr/>
          <p:nvPr/>
        </p:nvSpPr>
        <p:spPr>
          <a:xfrm>
            <a:off x="5666736" y="3441560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LT Std" pitchFamily="18" charset="0"/>
              </a:rPr>
              <a:t>= </a:t>
            </a:r>
            <a:r>
              <a:rPr lang="en-US" dirty="0">
                <a:solidFill>
                  <a:srgbClr val="FFFF00"/>
                </a:solidFill>
                <a:latin typeface="Times LT Std" pitchFamily="18" charset="0"/>
              </a:rPr>
              <a:t>26 </a:t>
            </a:r>
            <a:r>
              <a:rPr lang="en-US" dirty="0" err="1">
                <a:solidFill>
                  <a:srgbClr val="FFFF00"/>
                </a:solidFill>
                <a:latin typeface="Times LT Std" pitchFamily="18" charset="0"/>
              </a:rPr>
              <a:t>electrones</a:t>
            </a:r>
            <a:r>
              <a:rPr lang="en-US" dirty="0">
                <a:solidFill>
                  <a:srgbClr val="FFFF00"/>
                </a:solidFill>
                <a:latin typeface="Times LT Std" pitchFamily="18" charset="0"/>
              </a:rPr>
              <a:t> de </a:t>
            </a:r>
            <a:r>
              <a:rPr lang="en-US" dirty="0" err="1">
                <a:solidFill>
                  <a:srgbClr val="FFFF00"/>
                </a:solidFill>
                <a:latin typeface="Times LT Std" pitchFamily="18" charset="0"/>
              </a:rPr>
              <a:t>valencia</a:t>
            </a:r>
            <a:endParaRPr lang="en-US" dirty="0">
              <a:solidFill>
                <a:srgbClr val="FFFF00"/>
              </a:solidFill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FF00"/>
                </a:solidFill>
                <a:latin typeface="Times LT Std" pitchFamily="18" charset="0"/>
              </a:rPr>
              <a:t>CO</a:t>
            </a:r>
            <a:r>
              <a:rPr lang="en-US" sz="4400" baseline="-25000" dirty="0">
                <a:solidFill>
                  <a:srgbClr val="FFFF00"/>
                </a:solidFill>
                <a:latin typeface="Times LT Std" pitchFamily="18" charset="0"/>
              </a:rPr>
              <a:t>3</a:t>
            </a:r>
            <a:r>
              <a:rPr lang="en-US" sz="4400" baseline="30000" dirty="0">
                <a:solidFill>
                  <a:srgbClr val="FFFF00"/>
                </a:solidFill>
                <a:latin typeface="Times LT Std" pitchFamily="18" charset="0"/>
              </a:rPr>
              <a:t>2-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9632" y="1628800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LT Std" pitchFamily="18" charset="0"/>
              </a:rPr>
              <a:t>C - 4 (2s</a:t>
            </a:r>
            <a:r>
              <a:rPr lang="en-US" baseline="30000" dirty="0">
                <a:latin typeface="Times LT Std" pitchFamily="18" charset="0"/>
              </a:rPr>
              <a:t>2</a:t>
            </a:r>
            <a:r>
              <a:rPr lang="en-US" dirty="0">
                <a:latin typeface="Times LT Std" pitchFamily="18" charset="0"/>
              </a:rPr>
              <a:t>2p</a:t>
            </a:r>
            <a:r>
              <a:rPr lang="en-US" baseline="30000" dirty="0">
                <a:latin typeface="Times LT Std" pitchFamily="18" charset="0"/>
              </a:rPr>
              <a:t>2</a:t>
            </a:r>
            <a:r>
              <a:rPr lang="en-US" dirty="0" smtClean="0">
                <a:latin typeface="Times LT Std" pitchFamily="18" charset="0"/>
              </a:rPr>
              <a:t>)</a:t>
            </a:r>
            <a:endParaRPr lang="en-US" dirty="0">
              <a:latin typeface="Times LT Std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959643" y="2618509"/>
            <a:ext cx="40943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4 + (3 x 6) + 2 = </a:t>
            </a:r>
            <a:r>
              <a:rPr lang="en-US" sz="1800" dirty="0">
                <a:solidFill>
                  <a:srgbClr val="FFFF00"/>
                </a:solidFill>
                <a:latin typeface="Times LT Std" pitchFamily="18" charset="0"/>
              </a:rPr>
              <a:t>24 </a:t>
            </a:r>
            <a:r>
              <a:rPr lang="en-US" sz="1800" dirty="0" err="1">
                <a:solidFill>
                  <a:srgbClr val="FFFF00"/>
                </a:solidFill>
                <a:latin typeface="Times LT Std" pitchFamily="18" charset="0"/>
              </a:rPr>
              <a:t>electrones</a:t>
            </a:r>
            <a:r>
              <a:rPr lang="en-US" sz="1800" dirty="0">
                <a:solidFill>
                  <a:srgbClr val="FFFF00"/>
                </a:solidFill>
                <a:latin typeface="Times LT Std" pitchFamily="18" charset="0"/>
              </a:rPr>
              <a:t> de </a:t>
            </a:r>
            <a:r>
              <a:rPr lang="en-US" sz="1800" dirty="0" err="1">
                <a:solidFill>
                  <a:srgbClr val="FFFF00"/>
                </a:solidFill>
                <a:latin typeface="Times LT Std" pitchFamily="18" charset="0"/>
              </a:rPr>
              <a:t>valencia</a:t>
            </a:r>
            <a:endParaRPr lang="en-US" sz="1800" dirty="0">
              <a:solidFill>
                <a:srgbClr val="FFFF00"/>
              </a:solidFill>
              <a:latin typeface="Times LT Std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03848" y="16288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LT Std" pitchFamily="18" charset="0"/>
              </a:rPr>
              <a:t>3O </a:t>
            </a:r>
            <a:r>
              <a:rPr lang="en-US" dirty="0">
                <a:latin typeface="Times LT Std" pitchFamily="18" charset="0"/>
              </a:rPr>
              <a:t>- 6 (2s</a:t>
            </a:r>
            <a:r>
              <a:rPr lang="en-US" baseline="30000" dirty="0">
                <a:latin typeface="Times LT Std" pitchFamily="18" charset="0"/>
              </a:rPr>
              <a:t>2</a:t>
            </a:r>
            <a:r>
              <a:rPr lang="en-US" dirty="0">
                <a:latin typeface="Times LT Std" pitchFamily="18" charset="0"/>
              </a:rPr>
              <a:t>2p</a:t>
            </a:r>
            <a:r>
              <a:rPr lang="en-US" baseline="30000" dirty="0">
                <a:latin typeface="Times LT Std" pitchFamily="18" charset="0"/>
              </a:rPr>
              <a:t>4</a:t>
            </a:r>
            <a:r>
              <a:rPr lang="en-US" dirty="0">
                <a:latin typeface="Times LT Std" pitchFamily="18" charset="0"/>
              </a:rPr>
              <a:t>) </a:t>
            </a:r>
            <a:endParaRPr lang="es-GT" dirty="0"/>
          </a:p>
        </p:txBody>
      </p:sp>
      <p:sp>
        <p:nvSpPr>
          <p:cNvPr id="8" name="7 Rectángulo"/>
          <p:cNvSpPr/>
          <p:nvPr/>
        </p:nvSpPr>
        <p:spPr>
          <a:xfrm>
            <a:off x="5316274" y="1628800"/>
            <a:ext cx="148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LT Std" pitchFamily="18" charset="0"/>
              </a:rPr>
              <a:t>-2 </a:t>
            </a:r>
            <a:r>
              <a:rPr lang="en-US" dirty="0" err="1">
                <a:latin typeface="Times LT Std" pitchFamily="18" charset="0"/>
              </a:rPr>
              <a:t>carga</a:t>
            </a:r>
            <a:r>
              <a:rPr lang="en-US" dirty="0">
                <a:latin typeface="Times LT Std" pitchFamily="18" charset="0"/>
              </a:rPr>
              <a:t> – 2e</a:t>
            </a:r>
            <a:r>
              <a:rPr lang="en-US" baseline="30000" dirty="0">
                <a:latin typeface="Times LT Std" pitchFamily="18" charset="0"/>
              </a:rPr>
              <a:t>-</a:t>
            </a:r>
            <a:r>
              <a:rPr lang="en-US" dirty="0">
                <a:latin typeface="Times LT Std" pitchFamily="18" charset="0"/>
              </a:rPr>
              <a:t> </a:t>
            </a:r>
            <a:endParaRPr lang="es-GT" dirty="0"/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5185569" y="4478049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Times LT Std" pitchFamily="18" charset="0"/>
              </a:rPr>
              <a:t>2 enlaces </a:t>
            </a:r>
            <a:r>
              <a:rPr lang="en-US" sz="1800" dirty="0" err="1">
                <a:latin typeface="Times LT Std" pitchFamily="18" charset="0"/>
              </a:rPr>
              <a:t>sencillos</a:t>
            </a:r>
            <a:r>
              <a:rPr lang="en-US" sz="1800" dirty="0">
                <a:latin typeface="Times LT Std" pitchFamily="18" charset="0"/>
              </a:rPr>
              <a:t> (2x2) =  4</a:t>
            </a:r>
          </a:p>
        </p:txBody>
      </p:sp>
      <p:sp>
        <p:nvSpPr>
          <p:cNvPr id="12" name="Text Box 63"/>
          <p:cNvSpPr txBox="1">
            <a:spLocks noChangeArrowheads="1"/>
          </p:cNvSpPr>
          <p:nvPr/>
        </p:nvSpPr>
        <p:spPr bwMode="auto">
          <a:xfrm>
            <a:off x="6099969" y="4795549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Times LT Std" pitchFamily="18" charset="0"/>
              </a:rPr>
              <a:t>1 </a:t>
            </a:r>
            <a:r>
              <a:rPr lang="en-US" sz="1800" dirty="0" err="1">
                <a:latin typeface="Times LT Std" pitchFamily="18" charset="0"/>
              </a:rPr>
              <a:t>doble</a:t>
            </a:r>
            <a:r>
              <a:rPr lang="en-US" sz="1800" dirty="0">
                <a:latin typeface="Times LT Std" pitchFamily="18" charset="0"/>
              </a:rPr>
              <a:t> enlace =   4</a:t>
            </a:r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5185569" y="5111461"/>
            <a:ext cx="2903538" cy="366713"/>
            <a:chOff x="2448" y="3398"/>
            <a:chExt cx="1829" cy="231"/>
          </a:xfrm>
        </p:grpSpPr>
        <p:sp>
          <p:nvSpPr>
            <p:cNvPr id="14" name="Text Box 64"/>
            <p:cNvSpPr txBox="1">
              <a:spLocks noChangeArrowheads="1"/>
            </p:cNvSpPr>
            <p:nvPr/>
          </p:nvSpPr>
          <p:spPr bwMode="auto">
            <a:xfrm>
              <a:off x="2592" y="3398"/>
              <a:ext cx="16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dirty="0">
                  <a:latin typeface="Times LT Std" pitchFamily="18" charset="0"/>
                </a:rPr>
                <a:t>8 pares de </a:t>
              </a:r>
              <a:r>
                <a:rPr lang="en-US" sz="1800" dirty="0" err="1">
                  <a:latin typeface="Times LT Std" pitchFamily="18" charset="0"/>
                </a:rPr>
                <a:t>iones</a:t>
              </a:r>
              <a:r>
                <a:rPr lang="en-US" sz="1800" dirty="0">
                  <a:latin typeface="Times LT Std" pitchFamily="18" charset="0"/>
                </a:rPr>
                <a:t> (8x2) = 16</a:t>
              </a:r>
            </a:p>
          </p:txBody>
        </p:sp>
        <p:sp>
          <p:nvSpPr>
            <p:cNvPr id="15" name="Line 65"/>
            <p:cNvSpPr>
              <a:spLocks noChangeShapeType="1"/>
            </p:cNvSpPr>
            <p:nvPr/>
          </p:nvSpPr>
          <p:spPr bwMode="auto">
            <a:xfrm>
              <a:off x="2448" y="3616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6884462" y="5594856"/>
            <a:ext cx="1138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solidFill>
                  <a:srgbClr val="FFFF00"/>
                </a:solidFill>
                <a:latin typeface="Times LT Std" pitchFamily="18" charset="0"/>
              </a:rPr>
              <a:t>Total = 24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1805594" y="497890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C</a:t>
            </a:r>
            <a:endParaRPr lang="es-GT" dirty="0"/>
          </a:p>
        </p:txBody>
      </p:sp>
      <p:sp>
        <p:nvSpPr>
          <p:cNvPr id="67" name="66 CuadroTexto"/>
          <p:cNvSpPr txBox="1"/>
          <p:nvPr/>
        </p:nvSpPr>
        <p:spPr>
          <a:xfrm>
            <a:off x="971600" y="497890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O</a:t>
            </a:r>
            <a:endParaRPr lang="es-GT" dirty="0"/>
          </a:p>
        </p:txBody>
      </p:sp>
      <p:sp>
        <p:nvSpPr>
          <p:cNvPr id="68" name="67 CuadroTexto"/>
          <p:cNvSpPr txBox="1"/>
          <p:nvPr/>
        </p:nvSpPr>
        <p:spPr>
          <a:xfrm>
            <a:off x="1776740" y="580439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O</a:t>
            </a:r>
            <a:endParaRPr lang="es-GT" dirty="0"/>
          </a:p>
        </p:txBody>
      </p:sp>
      <p:sp>
        <p:nvSpPr>
          <p:cNvPr id="69" name="68 CuadroTexto"/>
          <p:cNvSpPr txBox="1"/>
          <p:nvPr/>
        </p:nvSpPr>
        <p:spPr>
          <a:xfrm>
            <a:off x="2686048" y="497890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O</a:t>
            </a:r>
            <a:endParaRPr lang="es-GT" dirty="0"/>
          </a:p>
        </p:txBody>
      </p:sp>
      <p:cxnSp>
        <p:nvCxnSpPr>
          <p:cNvPr id="71" name="70 Conector recto"/>
          <p:cNvCxnSpPr/>
          <p:nvPr/>
        </p:nvCxnSpPr>
        <p:spPr>
          <a:xfrm>
            <a:off x="2142546" y="5111461"/>
            <a:ext cx="54350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2142546" y="5163571"/>
            <a:ext cx="54350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stCxn id="66" idx="2"/>
          </p:cNvCxnSpPr>
          <p:nvPr/>
        </p:nvCxnSpPr>
        <p:spPr>
          <a:xfrm>
            <a:off x="1959643" y="5348237"/>
            <a:ext cx="0" cy="45615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>
            <a:off x="1308552" y="5138304"/>
            <a:ext cx="54350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CuadroTexto"/>
          <p:cNvSpPr txBox="1"/>
          <p:nvPr/>
        </p:nvSpPr>
        <p:spPr>
          <a:xfrm>
            <a:off x="1655584" y="5665895"/>
            <a:ext cx="32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  <a:endParaRPr lang="es-GT" dirty="0"/>
          </a:p>
        </p:txBody>
      </p:sp>
      <p:sp>
        <p:nvSpPr>
          <p:cNvPr id="80" name="79 CuadroTexto"/>
          <p:cNvSpPr txBox="1"/>
          <p:nvPr/>
        </p:nvSpPr>
        <p:spPr>
          <a:xfrm>
            <a:off x="2627784" y="478786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82" name="81 CuadroTexto"/>
          <p:cNvSpPr txBox="1"/>
          <p:nvPr/>
        </p:nvSpPr>
        <p:spPr>
          <a:xfrm>
            <a:off x="2627784" y="51479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83" name="82 CuadroTexto"/>
          <p:cNvSpPr txBox="1"/>
          <p:nvPr/>
        </p:nvSpPr>
        <p:spPr>
          <a:xfrm>
            <a:off x="908282" y="478786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84" name="83 CuadroTexto"/>
          <p:cNvSpPr txBox="1"/>
          <p:nvPr/>
        </p:nvSpPr>
        <p:spPr>
          <a:xfrm>
            <a:off x="908282" y="51479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85" name="84 CuadroTexto"/>
          <p:cNvSpPr txBox="1"/>
          <p:nvPr/>
        </p:nvSpPr>
        <p:spPr>
          <a:xfrm>
            <a:off x="1907704" y="5661248"/>
            <a:ext cx="32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  <a:endParaRPr lang="es-GT" dirty="0"/>
          </a:p>
        </p:txBody>
      </p:sp>
      <p:sp>
        <p:nvSpPr>
          <p:cNvPr id="86" name="85 CuadroTexto"/>
          <p:cNvSpPr txBox="1"/>
          <p:nvPr/>
        </p:nvSpPr>
        <p:spPr>
          <a:xfrm>
            <a:off x="719480" y="486916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87" name="86 CuadroTexto"/>
          <p:cNvSpPr txBox="1"/>
          <p:nvPr/>
        </p:nvSpPr>
        <p:spPr>
          <a:xfrm>
            <a:off x="719480" y="502156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192991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2" grpId="0"/>
      <p:bldP spid="16" grpId="0"/>
      <p:bldP spid="78" grpId="0"/>
      <p:bldP spid="80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>
                <a:solidFill>
                  <a:srgbClr val="FFFF00"/>
                </a:solidFill>
              </a:rPr>
              <a:t>Hibridacion</a:t>
            </a:r>
            <a:r>
              <a:rPr lang="es-GT" dirty="0" smtClean="0">
                <a:solidFill>
                  <a:srgbClr val="FFFF00"/>
                </a:solidFill>
              </a:rPr>
              <a:t> </a:t>
            </a:r>
            <a:endParaRPr lang="es-GT" dirty="0">
              <a:solidFill>
                <a:srgbClr val="FFFF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043608" y="1268760"/>
            <a:ext cx="0" cy="4824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79512" y="1268760"/>
            <a:ext cx="88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Energía</a:t>
            </a:r>
            <a:endParaRPr lang="es-GT" dirty="0"/>
          </a:p>
        </p:txBody>
      </p:sp>
      <p:sp>
        <p:nvSpPr>
          <p:cNvPr id="8" name="7 CuadroTexto"/>
          <p:cNvSpPr txBox="1"/>
          <p:nvPr/>
        </p:nvSpPr>
        <p:spPr>
          <a:xfrm>
            <a:off x="1619672" y="56612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1S</a:t>
            </a:r>
            <a:endParaRPr lang="es-GT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1619672" y="5661248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619672" y="471585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2S</a:t>
            </a:r>
            <a:endParaRPr lang="es-GT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1619672" y="4715852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619672" y="306896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/>
              <a:t>3</a:t>
            </a:r>
            <a:r>
              <a:rPr lang="es-GT" dirty="0" smtClean="0"/>
              <a:t>S</a:t>
            </a:r>
            <a:endParaRPr lang="es-GT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1619672" y="306896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2339752" y="39330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2p</a:t>
            </a:r>
            <a:endParaRPr lang="es-GT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2339752" y="393305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987824" y="393305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635896" y="393305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339752" y="234888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/>
              <a:t>3</a:t>
            </a:r>
            <a:r>
              <a:rPr lang="es-GT" dirty="0" smtClean="0"/>
              <a:t>S</a:t>
            </a:r>
            <a:endParaRPr lang="es-GT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2339752" y="234888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987824" y="234888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635896" y="234888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1763688" y="5265204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1907704" y="5265204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V="1">
            <a:off x="1763688" y="4329100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1916088" y="4329100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V="1">
            <a:off x="2475384" y="3501008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3123456" y="3501008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3418523" y="1608547"/>
            <a:ext cx="2232248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Carbono Basal </a:t>
            </a:r>
            <a:r>
              <a:rPr lang="es-GT" dirty="0"/>
              <a:t>C</a:t>
            </a:r>
            <a:r>
              <a:rPr lang="es-GT" baseline="30000" dirty="0"/>
              <a:t>-2</a:t>
            </a:r>
            <a:r>
              <a:rPr lang="es-GT" dirty="0"/>
              <a:t> 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39" name="38 CuadroTexto"/>
          <p:cNvSpPr txBox="1"/>
          <p:nvPr/>
        </p:nvSpPr>
        <p:spPr>
          <a:xfrm>
            <a:off x="3488559" y="1608547"/>
            <a:ext cx="2092176" cy="3693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Carbono excitado </a:t>
            </a:r>
            <a:r>
              <a:rPr lang="es-GT" dirty="0"/>
              <a:t>C</a:t>
            </a:r>
            <a:r>
              <a:rPr lang="es-GT" baseline="30000" dirty="0"/>
              <a:t>*</a:t>
            </a:r>
            <a:endParaRPr lang="es-GT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275856" y="1628800"/>
            <a:ext cx="2520280" cy="3693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Carbono </a:t>
            </a:r>
            <a:r>
              <a:rPr lang="es-GT" dirty="0" err="1" smtClean="0"/>
              <a:t>Hibridizado</a:t>
            </a:r>
            <a:r>
              <a:rPr lang="es-GT" dirty="0" smtClean="0"/>
              <a:t> </a:t>
            </a:r>
            <a:r>
              <a:rPr lang="es-GT" dirty="0"/>
              <a:t>C</a:t>
            </a:r>
            <a:r>
              <a:rPr lang="es-GT" baseline="30000" dirty="0"/>
              <a:t>-4</a:t>
            </a:r>
            <a:endParaRPr lang="es-GT" dirty="0"/>
          </a:p>
        </p:txBody>
      </p:sp>
      <p:cxnSp>
        <p:nvCxnSpPr>
          <p:cNvPr id="33" name="32 Conector recto de flecha"/>
          <p:cNvCxnSpPr/>
          <p:nvPr/>
        </p:nvCxnSpPr>
        <p:spPr>
          <a:xfrm flipV="1">
            <a:off x="3779912" y="3501008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2321125" y="4232015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/>
              <a:t>2 </a:t>
            </a:r>
            <a:r>
              <a:rPr lang="es-GT" dirty="0" smtClean="0"/>
              <a:t>sp</a:t>
            </a:r>
            <a:r>
              <a:rPr lang="es-GT" baseline="30000" dirty="0" smtClean="0"/>
              <a:t>3</a:t>
            </a:r>
            <a:endParaRPr lang="es-GT" dirty="0"/>
          </a:p>
        </p:txBody>
      </p:sp>
      <p:cxnSp>
        <p:nvCxnSpPr>
          <p:cNvPr id="36" name="35 Conector recto"/>
          <p:cNvCxnSpPr/>
          <p:nvPr/>
        </p:nvCxnSpPr>
        <p:spPr>
          <a:xfrm>
            <a:off x="2311242" y="4232015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2987824" y="4221088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3635896" y="4221088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4283968" y="4221088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V="1">
            <a:off x="2455258" y="3845263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V="1">
            <a:off x="3123456" y="3789040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flipV="1">
            <a:off x="3771528" y="3789040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flipV="1">
            <a:off x="4427984" y="3789040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 animBg="1"/>
      <p:bldP spid="38" grpId="1" animBg="1"/>
      <p:bldP spid="39" grpId="0" animBg="1"/>
      <p:bldP spid="39" grpId="1" animBg="1"/>
      <p:bldP spid="40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1735178" y="1603723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411760" y="159279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059832" y="159279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707904" y="159279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1879194" y="1196752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2555776" y="1196752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3203848" y="1196752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3851920" y="1196752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745061" y="1603723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/>
              <a:t>2 </a:t>
            </a:r>
            <a:r>
              <a:rPr lang="es-GT" dirty="0" smtClean="0"/>
              <a:t>sp</a:t>
            </a:r>
            <a:r>
              <a:rPr lang="es-GT" baseline="30000" dirty="0" smtClean="0"/>
              <a:t>3</a:t>
            </a:r>
            <a:endParaRPr lang="es-GT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1735178" y="3619947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2411760" y="360902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059832" y="360902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707904" y="303295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V="1">
            <a:off x="1879194" y="3212976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2555776" y="3212976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3203848" y="3212976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3851920" y="2636912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1745061" y="3619947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/>
              <a:t>2 </a:t>
            </a:r>
            <a:r>
              <a:rPr lang="es-GT" dirty="0" smtClean="0"/>
              <a:t>sp</a:t>
            </a:r>
            <a:r>
              <a:rPr lang="es-GT" baseline="30000" dirty="0" smtClean="0"/>
              <a:t>2</a:t>
            </a:r>
            <a:endParaRPr lang="es-GT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682738" y="299695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/>
              <a:t>2 </a:t>
            </a:r>
            <a:r>
              <a:rPr lang="es-GT" dirty="0" smtClean="0"/>
              <a:t>p</a:t>
            </a:r>
            <a:endParaRPr lang="es-GT" dirty="0"/>
          </a:p>
        </p:txBody>
      </p:sp>
      <p:cxnSp>
        <p:nvCxnSpPr>
          <p:cNvPr id="27" name="26 Conector recto"/>
          <p:cNvCxnSpPr/>
          <p:nvPr/>
        </p:nvCxnSpPr>
        <p:spPr>
          <a:xfrm>
            <a:off x="1763688" y="565195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2440270" y="5641029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088342" y="504918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3736414" y="5064965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1907704" y="5244985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V="1">
            <a:off x="2584286" y="5244985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3232358" y="4653136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3880430" y="4668921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1773571" y="5651956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/>
              <a:t>2 </a:t>
            </a:r>
            <a:r>
              <a:rPr lang="es-GT" dirty="0" err="1" smtClean="0"/>
              <a:t>sp</a:t>
            </a:r>
            <a:endParaRPr lang="es-GT" dirty="0"/>
          </a:p>
        </p:txBody>
      </p:sp>
      <p:sp>
        <p:nvSpPr>
          <p:cNvPr id="36" name="35 CuadroTexto"/>
          <p:cNvSpPr txBox="1"/>
          <p:nvPr/>
        </p:nvSpPr>
        <p:spPr>
          <a:xfrm>
            <a:off x="3088342" y="502896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/>
              <a:t>2 </a:t>
            </a:r>
            <a:r>
              <a:rPr lang="es-GT" dirty="0" smtClean="0"/>
              <a:t>p</a:t>
            </a:r>
            <a:endParaRPr lang="es-GT" dirty="0"/>
          </a:p>
        </p:txBody>
      </p:sp>
      <p:cxnSp>
        <p:nvCxnSpPr>
          <p:cNvPr id="47" name="46 Conector recto"/>
          <p:cNvCxnSpPr/>
          <p:nvPr/>
        </p:nvCxnSpPr>
        <p:spPr>
          <a:xfrm>
            <a:off x="1043608" y="908720"/>
            <a:ext cx="0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1043608" y="2708920"/>
            <a:ext cx="0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1043608" y="4581128"/>
            <a:ext cx="0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137132" y="916716"/>
            <a:ext cx="88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Energía</a:t>
            </a:r>
            <a:endParaRPr lang="es-GT" dirty="0"/>
          </a:p>
        </p:txBody>
      </p:sp>
      <p:sp>
        <p:nvSpPr>
          <p:cNvPr id="54" name="53 CuadroTexto"/>
          <p:cNvSpPr txBox="1"/>
          <p:nvPr/>
        </p:nvSpPr>
        <p:spPr>
          <a:xfrm>
            <a:off x="107504" y="2708920"/>
            <a:ext cx="88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Energía</a:t>
            </a:r>
            <a:endParaRPr lang="es-GT" dirty="0"/>
          </a:p>
        </p:txBody>
      </p:sp>
      <p:sp>
        <p:nvSpPr>
          <p:cNvPr id="55" name="54 CuadroTexto"/>
          <p:cNvSpPr txBox="1"/>
          <p:nvPr/>
        </p:nvSpPr>
        <p:spPr>
          <a:xfrm>
            <a:off x="107504" y="4643844"/>
            <a:ext cx="88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Energía</a:t>
            </a:r>
            <a:endParaRPr lang="es-GT" dirty="0"/>
          </a:p>
        </p:txBody>
      </p:sp>
      <p:sp>
        <p:nvSpPr>
          <p:cNvPr id="56" name="55 CuadroTexto"/>
          <p:cNvSpPr txBox="1"/>
          <p:nvPr/>
        </p:nvSpPr>
        <p:spPr>
          <a:xfrm>
            <a:off x="5364088" y="1286048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C</a:t>
            </a:r>
            <a:endParaRPr lang="es-GT" dirty="0"/>
          </a:p>
        </p:txBody>
      </p:sp>
      <p:sp>
        <p:nvSpPr>
          <p:cNvPr id="57" name="56 CuadroTexto"/>
          <p:cNvSpPr txBox="1"/>
          <p:nvPr/>
        </p:nvSpPr>
        <p:spPr>
          <a:xfrm>
            <a:off x="5292080" y="3194260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C</a:t>
            </a:r>
            <a:endParaRPr lang="es-GT" dirty="0"/>
          </a:p>
        </p:txBody>
      </p:sp>
      <p:sp>
        <p:nvSpPr>
          <p:cNvPr id="58" name="57 CuadroTexto"/>
          <p:cNvSpPr txBox="1"/>
          <p:nvPr/>
        </p:nvSpPr>
        <p:spPr>
          <a:xfrm>
            <a:off x="5940152" y="3194260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C</a:t>
            </a:r>
            <a:endParaRPr lang="es-GT" dirty="0"/>
          </a:p>
        </p:txBody>
      </p:sp>
      <p:cxnSp>
        <p:nvCxnSpPr>
          <p:cNvPr id="59" name="58 Conector recto"/>
          <p:cNvCxnSpPr/>
          <p:nvPr/>
        </p:nvCxnSpPr>
        <p:spPr>
          <a:xfrm>
            <a:off x="5508104" y="1043118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5508104" y="1619182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rot="5400000">
            <a:off x="5791327" y="1335959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5400000">
            <a:off x="5287271" y="1335959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6012160" y="1322052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H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4716016" y="1322052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69" name="68 CuadroTexto"/>
          <p:cNvSpPr txBox="1"/>
          <p:nvPr/>
        </p:nvSpPr>
        <p:spPr>
          <a:xfrm>
            <a:off x="5364088" y="1988840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70" name="69 CuadroTexto"/>
          <p:cNvSpPr txBox="1"/>
          <p:nvPr/>
        </p:nvSpPr>
        <p:spPr>
          <a:xfrm>
            <a:off x="5364088" y="601972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H</a:t>
            </a:r>
            <a:endParaRPr lang="es-GT" dirty="0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5800945" y="3280175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 rot="2700000">
            <a:off x="6261412" y="2953363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 rot="2700000">
            <a:off x="5258852" y="3457419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8100000">
            <a:off x="6338972" y="3462971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rot="8100000">
            <a:off x="5253300" y="2958915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4860032" y="2708920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77" name="76 CuadroTexto"/>
          <p:cNvSpPr txBox="1"/>
          <p:nvPr/>
        </p:nvSpPr>
        <p:spPr>
          <a:xfrm>
            <a:off x="4860032" y="3626308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78" name="77 CuadroTexto"/>
          <p:cNvSpPr txBox="1"/>
          <p:nvPr/>
        </p:nvSpPr>
        <p:spPr>
          <a:xfrm>
            <a:off x="6300192" y="2708920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79" name="78 CuadroTexto"/>
          <p:cNvSpPr txBox="1"/>
          <p:nvPr/>
        </p:nvSpPr>
        <p:spPr>
          <a:xfrm>
            <a:off x="6372200" y="3645024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H</a:t>
            </a:r>
            <a:endParaRPr lang="es-GT" dirty="0"/>
          </a:p>
        </p:txBody>
      </p:sp>
      <p:cxnSp>
        <p:nvCxnSpPr>
          <p:cNvPr id="80" name="79 Conector recto"/>
          <p:cNvCxnSpPr/>
          <p:nvPr/>
        </p:nvCxnSpPr>
        <p:spPr>
          <a:xfrm rot="5400000">
            <a:off x="5800945" y="3208167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CuadroTexto"/>
          <p:cNvSpPr txBox="1"/>
          <p:nvPr/>
        </p:nvSpPr>
        <p:spPr>
          <a:xfrm>
            <a:off x="5436096" y="5157192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C</a:t>
            </a:r>
            <a:endParaRPr lang="es-GT" dirty="0"/>
          </a:p>
        </p:txBody>
      </p:sp>
      <p:cxnSp>
        <p:nvCxnSpPr>
          <p:cNvPr id="82" name="81 Conector recto"/>
          <p:cNvCxnSpPr/>
          <p:nvPr/>
        </p:nvCxnSpPr>
        <p:spPr>
          <a:xfrm rot="5400000">
            <a:off x="5863335" y="5261823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 rot="5400000">
            <a:off x="5863335" y="5189815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83 CuadroTexto"/>
          <p:cNvSpPr txBox="1"/>
          <p:nvPr/>
        </p:nvSpPr>
        <p:spPr>
          <a:xfrm>
            <a:off x="6012160" y="5157192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C</a:t>
            </a:r>
            <a:endParaRPr lang="es-GT" dirty="0"/>
          </a:p>
        </p:txBody>
      </p:sp>
      <p:cxnSp>
        <p:nvCxnSpPr>
          <p:cNvPr id="85" name="84 Conector recto"/>
          <p:cNvCxnSpPr/>
          <p:nvPr/>
        </p:nvCxnSpPr>
        <p:spPr>
          <a:xfrm rot="5400000">
            <a:off x="5863335" y="5099091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6439399" y="5171099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86 CuadroTexto"/>
          <p:cNvSpPr txBox="1"/>
          <p:nvPr/>
        </p:nvSpPr>
        <p:spPr>
          <a:xfrm>
            <a:off x="6660232" y="5157192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H</a:t>
            </a:r>
          </a:p>
        </p:txBody>
      </p:sp>
      <p:cxnSp>
        <p:nvCxnSpPr>
          <p:cNvPr id="88" name="87 Conector recto"/>
          <p:cNvCxnSpPr/>
          <p:nvPr/>
        </p:nvCxnSpPr>
        <p:spPr>
          <a:xfrm rot="5400000">
            <a:off x="5359279" y="5171099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CuadroTexto"/>
          <p:cNvSpPr txBox="1"/>
          <p:nvPr/>
        </p:nvSpPr>
        <p:spPr>
          <a:xfrm>
            <a:off x="4788024" y="5157192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90" name="89 CuadroTexto"/>
          <p:cNvSpPr txBox="1"/>
          <p:nvPr/>
        </p:nvSpPr>
        <p:spPr>
          <a:xfrm>
            <a:off x="5508104" y="5642532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srgbClr val="FFFF00"/>
                </a:solidFill>
              </a:rPr>
              <a:t>C</a:t>
            </a:r>
            <a:endParaRPr lang="es-GT" b="1" dirty="0">
              <a:solidFill>
                <a:srgbClr val="FFFF00"/>
              </a:solidFill>
            </a:endParaRPr>
          </a:p>
        </p:txBody>
      </p:sp>
      <p:cxnSp>
        <p:nvCxnSpPr>
          <p:cNvPr id="91" name="90 Conector recto"/>
          <p:cNvCxnSpPr/>
          <p:nvPr/>
        </p:nvCxnSpPr>
        <p:spPr>
          <a:xfrm rot="5400000">
            <a:off x="5935343" y="5747163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rot="5400000">
            <a:off x="5935343" y="5675155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6084168" y="5642532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C</a:t>
            </a:r>
            <a:endParaRPr lang="es-GT" dirty="0"/>
          </a:p>
        </p:txBody>
      </p:sp>
      <p:cxnSp>
        <p:nvCxnSpPr>
          <p:cNvPr id="94" name="93 Conector recto"/>
          <p:cNvCxnSpPr/>
          <p:nvPr/>
        </p:nvCxnSpPr>
        <p:spPr>
          <a:xfrm rot="5400000">
            <a:off x="5440905" y="5728447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 rot="5400000">
            <a:off x="6521025" y="5656439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6732240" y="5642532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H</a:t>
            </a:r>
          </a:p>
        </p:txBody>
      </p:sp>
      <p:cxnSp>
        <p:nvCxnSpPr>
          <p:cNvPr id="97" name="96 Conector recto"/>
          <p:cNvCxnSpPr/>
          <p:nvPr/>
        </p:nvCxnSpPr>
        <p:spPr>
          <a:xfrm rot="5400000">
            <a:off x="5431287" y="5656439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CuadroTexto"/>
          <p:cNvSpPr txBox="1"/>
          <p:nvPr/>
        </p:nvSpPr>
        <p:spPr>
          <a:xfrm>
            <a:off x="4427984" y="5714540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99" name="98 CuadroTexto"/>
          <p:cNvSpPr txBox="1"/>
          <p:nvPr/>
        </p:nvSpPr>
        <p:spPr>
          <a:xfrm>
            <a:off x="5004048" y="5661248"/>
            <a:ext cx="360040" cy="3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C</a:t>
            </a:r>
            <a:endParaRPr lang="es-GT" dirty="0"/>
          </a:p>
        </p:txBody>
      </p:sp>
      <p:cxnSp>
        <p:nvCxnSpPr>
          <p:cNvPr id="100" name="99 Conector recto"/>
          <p:cNvCxnSpPr/>
          <p:nvPr/>
        </p:nvCxnSpPr>
        <p:spPr>
          <a:xfrm rot="5400000">
            <a:off x="4864841" y="5728447"/>
            <a:ext cx="0" cy="29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1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35" grpId="0"/>
      <p:bldP spid="36" grpId="0"/>
      <p:bldP spid="56" grpId="0"/>
      <p:bldP spid="57" grpId="0"/>
      <p:bldP spid="58" grpId="0"/>
      <p:bldP spid="67" grpId="0"/>
      <p:bldP spid="68" grpId="0"/>
      <p:bldP spid="69" grpId="0"/>
      <p:bldP spid="70" grpId="0"/>
      <p:bldP spid="76" grpId="0"/>
      <p:bldP spid="77" grpId="0"/>
      <p:bldP spid="78" grpId="0"/>
      <p:bldP spid="79" grpId="0"/>
      <p:bldP spid="81" grpId="0"/>
      <p:bldP spid="84" grpId="0"/>
      <p:bldP spid="87" grpId="0"/>
      <p:bldP spid="89" grpId="0"/>
      <p:bldP spid="90" grpId="0"/>
      <p:bldP spid="93" grpId="0"/>
      <p:bldP spid="96" grpId="0"/>
      <p:bldP spid="98" grpId="0"/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89414_309168732549179_26427565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FFFF00"/>
                </a:solidFill>
              </a:rPr>
              <a:t>Enlaces químicos 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Unión de dos o mas elementos </a:t>
            </a:r>
          </a:p>
          <a:p>
            <a:r>
              <a:rPr lang="es-GT" dirty="0" smtClean="0"/>
              <a:t>Asociación</a:t>
            </a:r>
          </a:p>
          <a:p>
            <a:r>
              <a:rPr lang="es-GT" dirty="0" smtClean="0"/>
              <a:t>Electrones</a:t>
            </a:r>
          </a:p>
          <a:p>
            <a:r>
              <a:rPr lang="es-GT" dirty="0" smtClean="0"/>
              <a:t>Regla del Octeto</a:t>
            </a:r>
          </a:p>
          <a:p>
            <a:r>
              <a:rPr lang="es-GT" dirty="0" smtClean="0"/>
              <a:t>Electro-</a:t>
            </a:r>
            <a:r>
              <a:rPr lang="es-GT" dirty="0" err="1" smtClean="0"/>
              <a:t>atractor</a:t>
            </a:r>
            <a:endParaRPr lang="es-GT" dirty="0" smtClean="0"/>
          </a:p>
          <a:p>
            <a:r>
              <a:rPr lang="es-GT" dirty="0" smtClean="0"/>
              <a:t>Energía Electrostática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434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FFFF00"/>
                </a:solidFill>
              </a:rPr>
              <a:t>Geometría Molecular</a:t>
            </a:r>
            <a:endParaRPr lang="es-GT" dirty="0">
              <a:solidFill>
                <a:srgbClr val="FFFF00"/>
              </a:solidFill>
            </a:endParaRPr>
          </a:p>
        </p:txBody>
      </p:sp>
      <p:pic>
        <p:nvPicPr>
          <p:cNvPr id="4" name="Picture 2" descr="cha56011_cia1003a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71" y="2586091"/>
            <a:ext cx="2638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ha56011_ma10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2" y="2873429"/>
            <a:ext cx="38100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FFFF00"/>
                </a:solidFill>
              </a:rPr>
              <a:t>Geometría Molecular 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Disposición espacial de los átomos  en una molécula</a:t>
            </a:r>
          </a:p>
          <a:p>
            <a:endParaRPr lang="es-GT" dirty="0" smtClean="0"/>
          </a:p>
          <a:p>
            <a:r>
              <a:rPr lang="es-GT" dirty="0" smtClean="0"/>
              <a:t>Simetría = estabilidad  </a:t>
            </a:r>
          </a:p>
          <a:p>
            <a:endParaRPr lang="es-GT" dirty="0" smtClean="0"/>
          </a:p>
          <a:p>
            <a:r>
              <a:rPr lang="es-GT" i="1" dirty="0" smtClean="0">
                <a:latin typeface="+mj-lt"/>
              </a:rPr>
              <a:t>Modelo de repulsión de los pares electrónicos de la capa de valencia</a:t>
            </a:r>
            <a:r>
              <a:rPr lang="es-GT" dirty="0" smtClean="0">
                <a:latin typeface="+mj-lt"/>
              </a:rPr>
              <a:t> (RPECV</a:t>
            </a:r>
            <a:r>
              <a:rPr lang="es-GT" b="1" dirty="0" smtClean="0">
                <a:latin typeface="Times LT Std" pitchFamily="18" charset="0"/>
              </a:rPr>
              <a:t>)</a:t>
            </a:r>
            <a:endParaRPr lang="es-GT" dirty="0" smtClean="0"/>
          </a:p>
          <a:p>
            <a:endParaRPr lang="es-GT" dirty="0" smtClean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453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5" descr="cha56011_t1001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27" y="2108845"/>
            <a:ext cx="1219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 descr="cha56011_t1001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58" y="2101957"/>
            <a:ext cx="1219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399594" y="2473680"/>
            <a:ext cx="30321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400" b="1" dirty="0">
                <a:latin typeface="Times LT Std" pitchFamily="18" charset="0"/>
              </a:rPr>
              <a:t>B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7093099" y="2440480"/>
            <a:ext cx="30321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400" b="1" dirty="0">
                <a:latin typeface="Times LT Std" pitchFamily="18" charset="0"/>
              </a:rPr>
              <a:t>B</a:t>
            </a:r>
          </a:p>
        </p:txBody>
      </p:sp>
      <p:grpSp>
        <p:nvGrpSpPr>
          <p:cNvPr id="35" name="Group 38"/>
          <p:cNvGrpSpPr>
            <a:grpSpLocks/>
          </p:cNvGrpSpPr>
          <p:nvPr/>
        </p:nvGrpSpPr>
        <p:grpSpPr bwMode="auto">
          <a:xfrm>
            <a:off x="2237724" y="2708920"/>
            <a:ext cx="4151762" cy="1856614"/>
            <a:chOff x="1282" y="852"/>
            <a:chExt cx="3120" cy="1596"/>
          </a:xfrm>
        </p:grpSpPr>
        <p:pic>
          <p:nvPicPr>
            <p:cNvPr id="36" name="Picture 2"/>
            <p:cNvPicPr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0" b="27003"/>
            <a:stretch>
              <a:fillRect/>
            </a:stretch>
          </p:blipFill>
          <p:spPr bwMode="auto">
            <a:xfrm>
              <a:off x="1282" y="852"/>
              <a:ext cx="312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7" name="39 Rectángulo"/>
            <p:cNvSpPr>
              <a:spLocks noChangeArrowheads="1"/>
            </p:cNvSpPr>
            <p:nvPr/>
          </p:nvSpPr>
          <p:spPr bwMode="auto">
            <a:xfrm>
              <a:off x="1824" y="864"/>
              <a:ext cx="1824" cy="2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3221108" y="5417143"/>
            <a:ext cx="2595563" cy="563563"/>
            <a:chOff x="2188" y="3312"/>
            <a:chExt cx="1368" cy="297"/>
          </a:xfrm>
        </p:grpSpPr>
        <p:grpSp>
          <p:nvGrpSpPr>
            <p:cNvPr id="39" name="Group 4"/>
            <p:cNvGrpSpPr>
              <a:grpSpLocks/>
            </p:cNvGrpSpPr>
            <p:nvPr/>
          </p:nvGrpSpPr>
          <p:grpSpPr bwMode="auto">
            <a:xfrm>
              <a:off x="2188" y="3312"/>
              <a:ext cx="252" cy="296"/>
              <a:chOff x="3216" y="2582"/>
              <a:chExt cx="252" cy="296"/>
            </a:xfrm>
          </p:grpSpPr>
          <p:sp>
            <p:nvSpPr>
              <p:cNvPr id="54" name="Text Box 5"/>
              <p:cNvSpPr txBox="1">
                <a:spLocks noChangeArrowheads="1"/>
              </p:cNvSpPr>
              <p:nvPr/>
            </p:nvSpPr>
            <p:spPr bwMode="auto">
              <a:xfrm>
                <a:off x="3245" y="2631"/>
                <a:ext cx="223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 err="1">
                    <a:latin typeface="Times LT Std" pitchFamily="18" charset="0"/>
                  </a:rPr>
                  <a:t>Cl</a:t>
                </a:r>
                <a:endParaRPr lang="en-US" sz="2000" dirty="0">
                  <a:latin typeface="Times LT Std" pitchFamily="18" charset="0"/>
                </a:endParaRPr>
              </a:p>
            </p:txBody>
          </p:sp>
          <p:grpSp>
            <p:nvGrpSpPr>
              <p:cNvPr id="55" name="Group 6"/>
              <p:cNvGrpSpPr>
                <a:grpSpLocks/>
              </p:cNvGrpSpPr>
              <p:nvPr/>
            </p:nvGrpSpPr>
            <p:grpSpPr bwMode="auto">
              <a:xfrm>
                <a:off x="3216" y="2662"/>
                <a:ext cx="48" cy="144"/>
                <a:chOff x="1440" y="2400"/>
                <a:chExt cx="48" cy="144"/>
              </a:xfrm>
            </p:grpSpPr>
            <p:sp>
              <p:nvSpPr>
                <p:cNvPr id="62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63" name="Oval 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  <p:grpSp>
            <p:nvGrpSpPr>
              <p:cNvPr id="56" name="Group 9"/>
              <p:cNvGrpSpPr>
                <a:grpSpLocks/>
              </p:cNvGrpSpPr>
              <p:nvPr/>
            </p:nvGrpSpPr>
            <p:grpSpPr bwMode="auto">
              <a:xfrm rot="5400000">
                <a:off x="3328" y="2534"/>
                <a:ext cx="48" cy="144"/>
                <a:chOff x="1440" y="2400"/>
                <a:chExt cx="48" cy="144"/>
              </a:xfrm>
            </p:grpSpPr>
            <p:sp>
              <p:nvSpPr>
                <p:cNvPr id="60" name="Oval 1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61" name="Oval 1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  <p:grpSp>
            <p:nvGrpSpPr>
              <p:cNvPr id="57" name="Group 12"/>
              <p:cNvGrpSpPr>
                <a:grpSpLocks/>
              </p:cNvGrpSpPr>
              <p:nvPr/>
            </p:nvGrpSpPr>
            <p:grpSpPr bwMode="auto">
              <a:xfrm rot="5400000">
                <a:off x="3328" y="2782"/>
                <a:ext cx="48" cy="144"/>
                <a:chOff x="1440" y="2400"/>
                <a:chExt cx="48" cy="144"/>
              </a:xfrm>
            </p:grpSpPr>
            <p:sp>
              <p:nvSpPr>
                <p:cNvPr id="58" name="Oval 13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59" name="Oval 14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</p:grpSp>
        <p:grpSp>
          <p:nvGrpSpPr>
            <p:cNvPr id="40" name="Group 15"/>
            <p:cNvGrpSpPr>
              <a:grpSpLocks/>
            </p:cNvGrpSpPr>
            <p:nvPr/>
          </p:nvGrpSpPr>
          <p:grpSpPr bwMode="auto">
            <a:xfrm>
              <a:off x="3309" y="3313"/>
              <a:ext cx="247" cy="296"/>
              <a:chOff x="3309" y="3313"/>
              <a:chExt cx="247" cy="296"/>
            </a:xfrm>
          </p:grpSpPr>
          <p:sp>
            <p:nvSpPr>
              <p:cNvPr id="44" name="Text Box 16"/>
              <p:cNvSpPr txBox="1">
                <a:spLocks noChangeArrowheads="1"/>
              </p:cNvSpPr>
              <p:nvPr/>
            </p:nvSpPr>
            <p:spPr bwMode="auto">
              <a:xfrm>
                <a:off x="3309" y="3343"/>
                <a:ext cx="223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 err="1">
                    <a:latin typeface="Times LT Std" pitchFamily="18" charset="0"/>
                  </a:rPr>
                  <a:t>Cl</a:t>
                </a:r>
                <a:endParaRPr lang="en-US" sz="2000" dirty="0">
                  <a:latin typeface="Times LT Std" pitchFamily="18" charset="0"/>
                </a:endParaRPr>
              </a:p>
            </p:txBody>
          </p:sp>
          <p:grpSp>
            <p:nvGrpSpPr>
              <p:cNvPr id="45" name="Group 17"/>
              <p:cNvGrpSpPr>
                <a:grpSpLocks/>
              </p:cNvGrpSpPr>
              <p:nvPr/>
            </p:nvGrpSpPr>
            <p:grpSpPr bwMode="auto">
              <a:xfrm>
                <a:off x="3508" y="3393"/>
                <a:ext cx="48" cy="144"/>
                <a:chOff x="1440" y="2400"/>
                <a:chExt cx="48" cy="144"/>
              </a:xfrm>
            </p:grpSpPr>
            <p:sp>
              <p:nvSpPr>
                <p:cNvPr id="52" name="Oval 18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53" name="Oval 19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  <p:grpSp>
            <p:nvGrpSpPr>
              <p:cNvPr id="46" name="Group 20"/>
              <p:cNvGrpSpPr>
                <a:grpSpLocks/>
              </p:cNvGrpSpPr>
              <p:nvPr/>
            </p:nvGrpSpPr>
            <p:grpSpPr bwMode="auto">
              <a:xfrm rot="5400000">
                <a:off x="3388" y="3265"/>
                <a:ext cx="48" cy="144"/>
                <a:chOff x="1440" y="2400"/>
                <a:chExt cx="48" cy="144"/>
              </a:xfrm>
            </p:grpSpPr>
            <p:sp>
              <p:nvSpPr>
                <p:cNvPr id="50" name="Oval 2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51" name="Oval 2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  <p:grpSp>
            <p:nvGrpSpPr>
              <p:cNvPr id="47" name="Group 23"/>
              <p:cNvGrpSpPr>
                <a:grpSpLocks/>
              </p:cNvGrpSpPr>
              <p:nvPr/>
            </p:nvGrpSpPr>
            <p:grpSpPr bwMode="auto">
              <a:xfrm rot="5400000">
                <a:off x="3388" y="3513"/>
                <a:ext cx="48" cy="144"/>
                <a:chOff x="1440" y="2400"/>
                <a:chExt cx="48" cy="144"/>
              </a:xfrm>
            </p:grpSpPr>
            <p:sp>
              <p:nvSpPr>
                <p:cNvPr id="48" name="Oval 2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  <p:sp>
              <p:nvSpPr>
                <p:cNvPr id="49" name="Oval 2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2000">
                    <a:latin typeface="Times LT Std" pitchFamily="18" charset="0"/>
                  </a:endParaRPr>
                </a:p>
              </p:txBody>
            </p:sp>
          </p:grpSp>
        </p:grp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2448" y="3461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3019" y="3464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2702" y="3320"/>
              <a:ext cx="24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000">
                  <a:latin typeface="Times LT Std" pitchFamily="18" charset="0"/>
                </a:rPr>
                <a:t>Be</a:t>
              </a:r>
            </a:p>
          </p:txBody>
        </p:sp>
      </p:grp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2508823" y="6395820"/>
            <a:ext cx="3929062" cy="3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LT Std" pitchFamily="18" charset="0"/>
              </a:rPr>
              <a:t>2 </a:t>
            </a:r>
            <a:r>
              <a:rPr lang="en-US" sz="2000" dirty="0" err="1">
                <a:latin typeface="Times LT Std" pitchFamily="18" charset="0"/>
              </a:rPr>
              <a:t>átomos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s-ES_tradnl" sz="2000" dirty="0">
                <a:latin typeface="Times LT Std" pitchFamily="18" charset="0"/>
              </a:rPr>
              <a:t>enlazados al átomo central</a:t>
            </a:r>
            <a:r>
              <a:rPr lang="en-US" sz="2000" dirty="0">
                <a:latin typeface="Times LT Std" pitchFamily="18" charset="0"/>
              </a:rPr>
              <a:t> </a:t>
            </a:r>
          </a:p>
        </p:txBody>
      </p:sp>
      <p:sp>
        <p:nvSpPr>
          <p:cNvPr id="68" name="Text Box 34"/>
          <p:cNvSpPr txBox="1">
            <a:spLocks noChangeArrowheads="1"/>
          </p:cNvSpPr>
          <p:nvPr/>
        </p:nvSpPr>
        <p:spPr bwMode="auto">
          <a:xfrm>
            <a:off x="1942427" y="4452938"/>
            <a:ext cx="492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LT Std" pitchFamily="18" charset="0"/>
              </a:rPr>
              <a:t>0 pares de </a:t>
            </a:r>
            <a:r>
              <a:rPr lang="en-US" sz="2000" dirty="0" err="1">
                <a:latin typeface="Times LT Std" pitchFamily="18" charset="0"/>
              </a:rPr>
              <a:t>electrones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libres</a:t>
            </a:r>
            <a:r>
              <a:rPr lang="en-US" sz="2000" dirty="0">
                <a:latin typeface="Times LT Std" pitchFamily="18" charset="0"/>
              </a:rPr>
              <a:t> en el </a:t>
            </a:r>
            <a:r>
              <a:rPr lang="en-US" sz="2000" dirty="0" err="1">
                <a:latin typeface="Times LT Std" pitchFamily="18" charset="0"/>
              </a:rPr>
              <a:t>átomo</a:t>
            </a:r>
            <a:r>
              <a:rPr lang="en-US" sz="2000" dirty="0">
                <a:latin typeface="Times LT Std" pitchFamily="18" charset="0"/>
              </a:rPr>
              <a:t> central</a:t>
            </a:r>
          </a:p>
        </p:txBody>
      </p:sp>
      <p:sp>
        <p:nvSpPr>
          <p:cNvPr id="69" name="Line 35"/>
          <p:cNvSpPr>
            <a:spLocks noChangeShapeType="1"/>
          </p:cNvSpPr>
          <p:nvPr/>
        </p:nvSpPr>
        <p:spPr bwMode="auto">
          <a:xfrm>
            <a:off x="4439358" y="4817068"/>
            <a:ext cx="1587" cy="6365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70" name="Freeform 30"/>
          <p:cNvSpPr>
            <a:spLocks/>
          </p:cNvSpPr>
          <p:nvPr/>
        </p:nvSpPr>
        <p:spPr bwMode="auto">
          <a:xfrm>
            <a:off x="3671296" y="5798543"/>
            <a:ext cx="454665" cy="651561"/>
          </a:xfrm>
          <a:custGeom>
            <a:avLst/>
            <a:gdLst>
              <a:gd name="T0" fmla="*/ 240 w 240"/>
              <a:gd name="T1" fmla="*/ 336 h 344"/>
              <a:gd name="T2" fmla="*/ 96 w 240"/>
              <a:gd name="T3" fmla="*/ 288 h 344"/>
              <a:gd name="T4" fmla="*/ 0 w 240"/>
              <a:gd name="T5" fmla="*/ 0 h 344"/>
              <a:gd name="T6" fmla="*/ 0 60000 65536"/>
              <a:gd name="T7" fmla="*/ 0 60000 65536"/>
              <a:gd name="T8" fmla="*/ 0 60000 65536"/>
              <a:gd name="T9" fmla="*/ 0 w 240"/>
              <a:gd name="T10" fmla="*/ 0 h 344"/>
              <a:gd name="T11" fmla="*/ 240 w 240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344">
                <a:moveTo>
                  <a:pt x="240" y="336"/>
                </a:moveTo>
                <a:cubicBezTo>
                  <a:pt x="188" y="340"/>
                  <a:pt x="136" y="344"/>
                  <a:pt x="96" y="288"/>
                </a:cubicBezTo>
                <a:cubicBezTo>
                  <a:pt x="56" y="232"/>
                  <a:pt x="16" y="48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71" name="Freeform 31"/>
          <p:cNvSpPr>
            <a:spLocks/>
          </p:cNvSpPr>
          <p:nvPr/>
        </p:nvSpPr>
        <p:spPr bwMode="auto">
          <a:xfrm flipH="1">
            <a:off x="4843683" y="5796645"/>
            <a:ext cx="454665" cy="651561"/>
          </a:xfrm>
          <a:custGeom>
            <a:avLst/>
            <a:gdLst>
              <a:gd name="T0" fmla="*/ 240 w 240"/>
              <a:gd name="T1" fmla="*/ 336 h 344"/>
              <a:gd name="T2" fmla="*/ 96 w 240"/>
              <a:gd name="T3" fmla="*/ 288 h 344"/>
              <a:gd name="T4" fmla="*/ 0 w 240"/>
              <a:gd name="T5" fmla="*/ 0 h 344"/>
              <a:gd name="T6" fmla="*/ 0 60000 65536"/>
              <a:gd name="T7" fmla="*/ 0 60000 65536"/>
              <a:gd name="T8" fmla="*/ 0 60000 65536"/>
              <a:gd name="T9" fmla="*/ 0 w 240"/>
              <a:gd name="T10" fmla="*/ 0 h 344"/>
              <a:gd name="T11" fmla="*/ 240 w 240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344">
                <a:moveTo>
                  <a:pt x="240" y="336"/>
                </a:moveTo>
                <a:cubicBezTo>
                  <a:pt x="188" y="340"/>
                  <a:pt x="136" y="344"/>
                  <a:pt x="96" y="288"/>
                </a:cubicBezTo>
                <a:cubicBezTo>
                  <a:pt x="56" y="232"/>
                  <a:pt x="16" y="48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1050572" y="154404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AB</a:t>
            </a:r>
            <a:r>
              <a:rPr lang="en-US" sz="1800" baseline="-25000" dirty="0">
                <a:latin typeface="Times LT Std" pitchFamily="18" charset="0"/>
              </a:rPr>
              <a:t>2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2542822" y="154404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2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4290659" y="156468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5716234" y="154404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lineal</a:t>
            </a:r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7097359" y="154404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lineal</a:t>
            </a: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1067608" y="1132033"/>
            <a:ext cx="692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Clase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89" name="Line 9"/>
          <p:cNvSpPr>
            <a:spLocks noChangeShapeType="1"/>
          </p:cNvSpPr>
          <p:nvPr/>
        </p:nvSpPr>
        <p:spPr bwMode="auto">
          <a:xfrm>
            <a:off x="997758" y="1520971"/>
            <a:ext cx="71746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90" name="Text Box 11"/>
          <p:cNvSpPr txBox="1">
            <a:spLocks noChangeArrowheads="1"/>
          </p:cNvSpPr>
          <p:nvPr/>
        </p:nvSpPr>
        <p:spPr bwMode="auto">
          <a:xfrm>
            <a:off x="1917673" y="1100430"/>
            <a:ext cx="1380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</a:t>
            </a:r>
            <a:r>
              <a:rPr lang="en-US" sz="1800" dirty="0" smtClean="0">
                <a:latin typeface="Times LT Std" pitchFamily="18" charset="0"/>
              </a:rPr>
              <a:t>de </a:t>
            </a:r>
            <a:r>
              <a:rPr lang="en-US" sz="1800" dirty="0" err="1" smtClean="0">
                <a:latin typeface="Times LT Std" pitchFamily="18" charset="0"/>
              </a:rPr>
              <a:t>elances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3534583" y="1099809"/>
            <a:ext cx="1677988" cy="3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de pares </a:t>
            </a:r>
            <a:r>
              <a:rPr lang="en-US" sz="1800" dirty="0" err="1" smtClean="0">
                <a:latin typeface="Times LT Std" pitchFamily="18" charset="0"/>
              </a:rPr>
              <a:t>libres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92" name="Text Box 20"/>
          <p:cNvSpPr txBox="1">
            <a:spLocks noChangeArrowheads="1"/>
          </p:cNvSpPr>
          <p:nvPr/>
        </p:nvSpPr>
        <p:spPr bwMode="auto">
          <a:xfrm>
            <a:off x="7017558" y="855808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dirty="0">
                <a:latin typeface="Times LT Std" pitchFamily="18" charset="0"/>
              </a:rPr>
              <a:t>Geometría molecular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93" name="Rectangle 32"/>
          <p:cNvSpPr>
            <a:spLocks noChangeArrowheads="1"/>
          </p:cNvSpPr>
          <p:nvPr/>
        </p:nvSpPr>
        <p:spPr bwMode="auto">
          <a:xfrm>
            <a:off x="5615795" y="1101290"/>
            <a:ext cx="97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LT Std" pitchFamily="18" charset="0"/>
              </a:rPr>
              <a:t>Arreglo</a:t>
            </a:r>
            <a:r>
              <a:rPr lang="en-US" sz="1800" dirty="0">
                <a:latin typeface="Times LT Std" pitchFamily="18" charset="0"/>
              </a:rPr>
              <a:t> </a:t>
            </a:r>
          </a:p>
        </p:txBody>
      </p:sp>
      <p:sp>
        <p:nvSpPr>
          <p:cNvPr id="94" name="Line 9"/>
          <p:cNvSpPr>
            <a:spLocks noChangeShapeType="1"/>
          </p:cNvSpPr>
          <p:nvPr/>
        </p:nvSpPr>
        <p:spPr bwMode="auto">
          <a:xfrm>
            <a:off x="1917672" y="918227"/>
            <a:ext cx="24755" cy="271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95" name="Line 9"/>
          <p:cNvSpPr>
            <a:spLocks noChangeShapeType="1"/>
          </p:cNvSpPr>
          <p:nvPr/>
        </p:nvSpPr>
        <p:spPr bwMode="auto">
          <a:xfrm>
            <a:off x="3419873" y="918227"/>
            <a:ext cx="13738" cy="271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96" name="Line 9"/>
          <p:cNvSpPr>
            <a:spLocks noChangeShapeType="1"/>
          </p:cNvSpPr>
          <p:nvPr/>
        </p:nvSpPr>
        <p:spPr bwMode="auto">
          <a:xfrm flipH="1">
            <a:off x="5212571" y="918227"/>
            <a:ext cx="1" cy="271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97" name="Line 9"/>
          <p:cNvSpPr>
            <a:spLocks noChangeShapeType="1"/>
          </p:cNvSpPr>
          <p:nvPr/>
        </p:nvSpPr>
        <p:spPr bwMode="auto">
          <a:xfrm>
            <a:off x="6967855" y="918227"/>
            <a:ext cx="1" cy="271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97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67" grpId="0"/>
      <p:bldP spid="68" grpId="0"/>
      <p:bldP spid="69" grpId="0" animBg="1"/>
      <p:bldP spid="70" grpId="0" animBg="1"/>
      <p:bldP spid="71" grpId="0" animBg="1"/>
      <p:bldP spid="64" grpId="0"/>
      <p:bldP spid="65" grpId="0"/>
      <p:bldP spid="66" grpId="0"/>
      <p:bldP spid="72" grpId="0"/>
      <p:bldP spid="73" grpId="0"/>
      <p:bldP spid="88" grpId="0"/>
      <p:bldP spid="90" grpId="0"/>
      <p:bldP spid="91" grpId="0"/>
      <p:bldP spid="92" grpId="0"/>
      <p:bldP spid="93" grpId="0"/>
      <p:bldP spid="94" grpId="0" animBg="1"/>
      <p:bldP spid="95" grpId="0" animBg="1"/>
      <p:bldP spid="96" grpId="0" animBg="1"/>
      <p:bldP spid="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96171" y="1649558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AB</a:t>
            </a:r>
            <a:r>
              <a:rPr lang="en-US" sz="1800" baseline="-25000" dirty="0">
                <a:latin typeface="Times LT Std" pitchFamily="18" charset="0"/>
              </a:rPr>
              <a:t>2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04283" y="1649558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61646" y="1649558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23733" y="1649558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lineal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09658" y="1649558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lineal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67608" y="1132033"/>
            <a:ext cx="692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Clase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97758" y="1520971"/>
            <a:ext cx="71746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17673" y="1100430"/>
            <a:ext cx="1380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</a:t>
            </a:r>
            <a:r>
              <a:rPr lang="en-US" sz="1800" dirty="0" smtClean="0">
                <a:latin typeface="Times LT Std" pitchFamily="18" charset="0"/>
              </a:rPr>
              <a:t>de </a:t>
            </a:r>
            <a:r>
              <a:rPr lang="en-US" sz="1800" dirty="0" err="1" smtClean="0">
                <a:latin typeface="Times LT Std" pitchFamily="18" charset="0"/>
              </a:rPr>
              <a:t>elances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534583" y="1099809"/>
            <a:ext cx="1677988" cy="3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de pares </a:t>
            </a:r>
            <a:r>
              <a:rPr lang="en-US" sz="1800" dirty="0" err="1" smtClean="0">
                <a:latin typeface="Times LT Std" pitchFamily="18" charset="0"/>
              </a:rPr>
              <a:t>libres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036358" y="735161"/>
            <a:ext cx="2320925" cy="36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" sz="1800">
              <a:latin typeface="Times LT Std" pitchFamily="18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017558" y="855808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dirty="0">
                <a:latin typeface="Times LT Std" pitchFamily="18" charset="0"/>
              </a:rPr>
              <a:t>Geometría molecular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988233" y="2365521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AB</a:t>
            </a:r>
            <a:r>
              <a:rPr lang="en-US" sz="1800" baseline="-25000" dirty="0">
                <a:latin typeface="Times LT Std" pitchFamily="18" charset="0"/>
              </a:rPr>
              <a:t>3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404283" y="2365521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3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174346" y="2487758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0</a:t>
            </a:r>
          </a:p>
        </p:txBody>
      </p:sp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5395133" y="2170258"/>
            <a:ext cx="1600200" cy="1801813"/>
            <a:chOff x="3490" y="1528"/>
            <a:chExt cx="1008" cy="1135"/>
          </a:xfrm>
        </p:grpSpPr>
        <p:pic>
          <p:nvPicPr>
            <p:cNvPr id="25" name="Picture 27" descr="cha56011_t1001b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037"/>
              <a:ext cx="864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3490" y="1528"/>
              <a:ext cx="10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>
                  <a:latin typeface="Times LT Std" pitchFamily="18" charset="0"/>
                </a:rPr>
                <a:t>triangular </a:t>
              </a:r>
              <a:r>
                <a:rPr lang="en-US" sz="1800" dirty="0" err="1">
                  <a:latin typeface="Times LT Std" pitchFamily="18" charset="0"/>
                </a:rPr>
                <a:t>plana</a:t>
              </a:r>
              <a:endParaRPr lang="en-US" sz="1800" dirty="0">
                <a:latin typeface="Times LT Std" pitchFamily="18" charset="0"/>
              </a:endParaRPr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7112313" y="2163043"/>
            <a:ext cx="1352551" cy="1828800"/>
            <a:chOff x="4752" y="1536"/>
            <a:chExt cx="852" cy="1152"/>
          </a:xfrm>
        </p:grpSpPr>
        <p:pic>
          <p:nvPicPr>
            <p:cNvPr id="28" name="Picture 30" descr="cha56011_t1001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970"/>
              <a:ext cx="768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4783" y="1536"/>
              <a:ext cx="82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>
                  <a:latin typeface="Times LT Std" pitchFamily="18" charset="0"/>
                </a:rPr>
                <a:t>triangular </a:t>
              </a:r>
              <a:r>
                <a:rPr lang="en-US" sz="1800" dirty="0" err="1">
                  <a:latin typeface="Times LT Std" pitchFamily="18" charset="0"/>
                </a:rPr>
                <a:t>plana</a:t>
              </a:r>
              <a:endParaRPr lang="en-US" sz="1800" dirty="0">
                <a:latin typeface="Times LT Std" pitchFamily="18" charset="0"/>
              </a:endParaRPr>
            </a:p>
          </p:txBody>
        </p:sp>
      </p:grp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5615795" y="1101290"/>
            <a:ext cx="97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LT Std" pitchFamily="18" charset="0"/>
              </a:rPr>
              <a:t>Arreglo</a:t>
            </a:r>
            <a:r>
              <a:rPr lang="en-US" sz="1800" dirty="0">
                <a:latin typeface="Times LT Std" pitchFamily="18" charset="0"/>
              </a:rPr>
              <a:t> </a:t>
            </a:r>
          </a:p>
        </p:txBody>
      </p:sp>
      <p:pic>
        <p:nvPicPr>
          <p:cNvPr id="31" name="Picture 5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b="19502"/>
          <a:stretch>
            <a:fillRect/>
          </a:stretch>
        </p:blipFill>
        <p:spPr bwMode="auto">
          <a:xfrm>
            <a:off x="64310" y="3447826"/>
            <a:ext cx="5148261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1574021" y="3447826"/>
            <a:ext cx="216417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GT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12606" y="6196662"/>
            <a:ext cx="123410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GT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1917672" y="918227"/>
            <a:ext cx="1" cy="30538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419873" y="918227"/>
            <a:ext cx="0" cy="3073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5212572" y="918227"/>
            <a:ext cx="0" cy="30848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6967855" y="918227"/>
            <a:ext cx="1" cy="305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4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50572" y="154404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2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42822" y="154404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90659" y="156468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16234" y="154404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lineal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97359" y="154404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lineal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014059" y="2193330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3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544409" y="219333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3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297009" y="219333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128859" y="217428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triangularplana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148159" y="217428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triangularplana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042634" y="2880718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AB</a:t>
            </a:r>
            <a:r>
              <a:rPr lang="en-US" sz="1800" baseline="-25000" dirty="0">
                <a:latin typeface="Times LT Std" pitchFamily="18" charset="0"/>
              </a:rPr>
              <a:t>4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2542822" y="288071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4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277959" y="278388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0</a:t>
            </a:r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5291881" y="2747783"/>
            <a:ext cx="1752600" cy="1846262"/>
            <a:chOff x="3312" y="2131"/>
            <a:chExt cx="1104" cy="1163"/>
          </a:xfrm>
        </p:grpSpPr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312" y="2131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 err="1">
                  <a:latin typeface="Times LT Std" pitchFamily="18" charset="0"/>
                </a:rPr>
                <a:t>tetrahédrica</a:t>
              </a:r>
              <a:endParaRPr lang="en-US" sz="1800" dirty="0">
                <a:latin typeface="Times LT Std" pitchFamily="18" charset="0"/>
              </a:endParaRPr>
            </a:p>
          </p:txBody>
        </p:sp>
        <p:pic>
          <p:nvPicPr>
            <p:cNvPr id="33" name="Picture 33" descr="cha56011_t1001c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7097359" y="2691661"/>
            <a:ext cx="1651000" cy="1976437"/>
            <a:chOff x="4624" y="2131"/>
            <a:chExt cx="1040" cy="1245"/>
          </a:xfrm>
        </p:grpSpPr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4624" y="2131"/>
              <a:ext cx="10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 err="1">
                  <a:latin typeface="Times LT Std" pitchFamily="18" charset="0"/>
                </a:rPr>
                <a:t>tetrahédrica</a:t>
              </a:r>
              <a:endParaRPr lang="en-US" sz="1800" dirty="0">
                <a:latin typeface="Times LT Std" pitchFamily="18" charset="0"/>
              </a:endParaRPr>
            </a:p>
          </p:txBody>
        </p:sp>
        <p:pic>
          <p:nvPicPr>
            <p:cNvPr id="36" name="Picture 36" descr="cha56011_t1001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" y="2416"/>
              <a:ext cx="95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067608" y="1132033"/>
            <a:ext cx="692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Clase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997758" y="1520971"/>
            <a:ext cx="71746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917673" y="1100430"/>
            <a:ext cx="1380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</a:t>
            </a:r>
            <a:r>
              <a:rPr lang="en-US" sz="1800" dirty="0" smtClean="0">
                <a:latin typeface="Times LT Std" pitchFamily="18" charset="0"/>
              </a:rPr>
              <a:t>de </a:t>
            </a:r>
            <a:r>
              <a:rPr lang="en-US" sz="1800" dirty="0" err="1" smtClean="0">
                <a:latin typeface="Times LT Std" pitchFamily="18" charset="0"/>
              </a:rPr>
              <a:t>elances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3534583" y="1099809"/>
            <a:ext cx="1677988" cy="3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de pares </a:t>
            </a:r>
            <a:r>
              <a:rPr lang="en-US" sz="1800" dirty="0" err="1" smtClean="0">
                <a:latin typeface="Times LT Std" pitchFamily="18" charset="0"/>
              </a:rPr>
              <a:t>libres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5036358" y="735161"/>
            <a:ext cx="2320925" cy="36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" sz="1800">
              <a:latin typeface="Times LT Std" pitchFamily="18" charset="0"/>
            </a:endParaRP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017558" y="855808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dirty="0">
                <a:latin typeface="Times LT Std" pitchFamily="18" charset="0"/>
              </a:rPr>
              <a:t>Geometría molecular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5615795" y="1101290"/>
            <a:ext cx="97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LT Std" pitchFamily="18" charset="0"/>
              </a:rPr>
              <a:t>Arreglo</a:t>
            </a:r>
            <a:r>
              <a:rPr lang="en-US" sz="1800" dirty="0">
                <a:latin typeface="Times LT Std" pitchFamily="18" charset="0"/>
              </a:rPr>
              <a:t> </a:t>
            </a: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1917672" y="918227"/>
            <a:ext cx="1" cy="30538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3419873" y="918227"/>
            <a:ext cx="0" cy="3073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5212572" y="918227"/>
            <a:ext cx="0" cy="30848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6967855" y="918227"/>
            <a:ext cx="1" cy="305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22" y="4221088"/>
            <a:ext cx="2668261" cy="28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6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067608" y="1132033"/>
            <a:ext cx="692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Clase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997758" y="1520971"/>
            <a:ext cx="71746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917673" y="1100430"/>
            <a:ext cx="1380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</a:t>
            </a:r>
            <a:r>
              <a:rPr lang="en-US" sz="1800" dirty="0" smtClean="0">
                <a:latin typeface="Times LT Std" pitchFamily="18" charset="0"/>
              </a:rPr>
              <a:t>de </a:t>
            </a:r>
            <a:r>
              <a:rPr lang="en-US" sz="1800" dirty="0" err="1" smtClean="0">
                <a:latin typeface="Times LT Std" pitchFamily="18" charset="0"/>
              </a:rPr>
              <a:t>elances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534583" y="1099809"/>
            <a:ext cx="1677988" cy="3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de pares </a:t>
            </a:r>
            <a:r>
              <a:rPr lang="en-US" sz="1800" dirty="0" err="1" smtClean="0">
                <a:latin typeface="Times LT Std" pitchFamily="18" charset="0"/>
              </a:rPr>
              <a:t>libres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5036358" y="735161"/>
            <a:ext cx="2320925" cy="36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" sz="1800">
              <a:latin typeface="Times LT Std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7017558" y="855808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dirty="0">
                <a:latin typeface="Times LT Std" pitchFamily="18" charset="0"/>
              </a:rPr>
              <a:t>Geometría molecular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5615795" y="1101290"/>
            <a:ext cx="97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LT Std" pitchFamily="18" charset="0"/>
              </a:rPr>
              <a:t>Arreglo</a:t>
            </a:r>
            <a:r>
              <a:rPr lang="en-US" sz="1800" dirty="0">
                <a:latin typeface="Times LT Std" pitchFamily="18" charset="0"/>
              </a:rPr>
              <a:t> </a:t>
            </a: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1917672" y="918227"/>
            <a:ext cx="1" cy="30538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419873" y="918227"/>
            <a:ext cx="0" cy="3073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5212572" y="918227"/>
            <a:ext cx="0" cy="30848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967855" y="918227"/>
            <a:ext cx="1" cy="305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997758" y="1700808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AB</a:t>
            </a:r>
            <a:r>
              <a:rPr lang="en-US" sz="1800" baseline="-25000" dirty="0">
                <a:latin typeface="Times LT Std" pitchFamily="18" charset="0"/>
              </a:rPr>
              <a:t>2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412220" y="170080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2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169583" y="170080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528931" y="1705734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lineal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7315372" y="1667471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lineal</a:t>
            </a:r>
          </a:p>
        </p:txBody>
      </p:sp>
      <p:grpSp>
        <p:nvGrpSpPr>
          <p:cNvPr id="44" name="Group 18"/>
          <p:cNvGrpSpPr>
            <a:grpSpLocks/>
          </p:cNvGrpSpPr>
          <p:nvPr/>
        </p:nvGrpSpPr>
        <p:grpSpPr bwMode="auto">
          <a:xfrm>
            <a:off x="991408" y="2034183"/>
            <a:ext cx="7618413" cy="641350"/>
            <a:chOff x="449" y="1536"/>
            <a:chExt cx="4799" cy="404"/>
          </a:xfrm>
        </p:grpSpPr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449" y="1651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>
                  <a:latin typeface="Times LT Std" pitchFamily="18" charset="0"/>
                </a:rPr>
                <a:t>AB</a:t>
              </a:r>
              <a:r>
                <a:rPr lang="en-US" sz="1800" baseline="-25000">
                  <a:latin typeface="Times LT Std" pitchFamily="18" charset="0"/>
                </a:rPr>
                <a:t>3</a:t>
              </a:r>
              <a:endParaRPr lang="en-US" sz="1800">
                <a:latin typeface="Times LT Std" pitchFamily="18" charset="0"/>
              </a:endParaRPr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1347" y="165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>
                  <a:latin typeface="Times LT Std" pitchFamily="18" charset="0"/>
                </a:rPr>
                <a:t>3</a:t>
              </a: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2488" y="165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>
                  <a:latin typeface="Times LT Std" pitchFamily="18" charset="0"/>
                </a:rPr>
                <a:t>0</a:t>
              </a:r>
            </a:p>
          </p:txBody>
        </p:sp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3218" y="1536"/>
              <a:ext cx="10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>
                  <a:latin typeface="Times LT Std" pitchFamily="18" charset="0"/>
                </a:rPr>
                <a:t>triangular </a:t>
              </a:r>
              <a:r>
                <a:rPr lang="en-US" sz="1800" dirty="0" err="1">
                  <a:latin typeface="Times LT Std" pitchFamily="18" charset="0"/>
                </a:rPr>
                <a:t>plana</a:t>
              </a:r>
              <a:endParaRPr lang="en-US" sz="1800" dirty="0">
                <a:latin typeface="Times LT Std" pitchFamily="18" charset="0"/>
              </a:endParaRPr>
            </a:p>
          </p:txBody>
        </p:sp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>
              <a:off x="4329" y="1536"/>
              <a:ext cx="91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>
                  <a:latin typeface="Times LT Std" pitchFamily="18" charset="0"/>
                </a:rPr>
                <a:t>triangular </a:t>
              </a:r>
              <a:r>
                <a:rPr lang="en-US" sz="1800" dirty="0" err="1">
                  <a:latin typeface="Times LT Std" pitchFamily="18" charset="0"/>
                </a:rPr>
                <a:t>plana</a:t>
              </a:r>
              <a:endParaRPr lang="en-US" sz="1800" dirty="0">
                <a:latin typeface="Times LT Std" pitchFamily="18" charset="0"/>
              </a:endParaRPr>
            </a:p>
          </p:txBody>
        </p:sp>
      </p:grp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989820" y="271998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4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2412220" y="271998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4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4169583" y="271998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5319409" y="2686519"/>
            <a:ext cx="158845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tetrahédrico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7060420" y="2629495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tetrahédrico</a:t>
            </a: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989820" y="320575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5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2412220" y="320575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5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169583" y="320575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0</a:t>
            </a:r>
          </a:p>
        </p:txBody>
      </p:sp>
      <p:grpSp>
        <p:nvGrpSpPr>
          <p:cNvPr id="58" name="Group 32"/>
          <p:cNvGrpSpPr>
            <a:grpSpLocks/>
          </p:cNvGrpSpPr>
          <p:nvPr/>
        </p:nvGrpSpPr>
        <p:grpSpPr bwMode="auto">
          <a:xfrm>
            <a:off x="5245272" y="3023195"/>
            <a:ext cx="1752600" cy="2324100"/>
            <a:chOff x="3312" y="2448"/>
            <a:chExt cx="1104" cy="1464"/>
          </a:xfrm>
        </p:grpSpPr>
        <p:sp>
          <p:nvSpPr>
            <p:cNvPr id="59" name="Text Box 33"/>
            <p:cNvSpPr txBox="1">
              <a:spLocks noChangeArrowheads="1"/>
            </p:cNvSpPr>
            <p:nvPr/>
          </p:nvSpPr>
          <p:spPr bwMode="auto">
            <a:xfrm>
              <a:off x="3312" y="2448"/>
              <a:ext cx="110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>
                  <a:latin typeface="Times LT Std" pitchFamily="18" charset="0"/>
                </a:rPr>
                <a:t>triangular</a:t>
              </a:r>
            </a:p>
            <a:p>
              <a:r>
                <a:rPr lang="en-US" sz="1800" dirty="0" err="1">
                  <a:latin typeface="Times LT Std" pitchFamily="18" charset="0"/>
                </a:rPr>
                <a:t>bipiramidal</a:t>
              </a:r>
              <a:endParaRPr lang="en-US" sz="1800" dirty="0">
                <a:latin typeface="Times LT Std" pitchFamily="18" charset="0"/>
              </a:endParaRPr>
            </a:p>
          </p:txBody>
        </p:sp>
        <p:pic>
          <p:nvPicPr>
            <p:cNvPr id="60" name="Picture 34" descr="cha56011_t1001d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" y="2952"/>
              <a:ext cx="92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" name="Group 35"/>
          <p:cNvGrpSpPr>
            <a:grpSpLocks/>
          </p:cNvGrpSpPr>
          <p:nvPr/>
        </p:nvGrpSpPr>
        <p:grpSpPr bwMode="auto">
          <a:xfrm>
            <a:off x="7136620" y="3023195"/>
            <a:ext cx="1752600" cy="2349500"/>
            <a:chOff x="4560" y="2448"/>
            <a:chExt cx="1104" cy="1480"/>
          </a:xfrm>
        </p:grpSpPr>
        <p:sp>
          <p:nvSpPr>
            <p:cNvPr id="62" name="Text Box 36"/>
            <p:cNvSpPr txBox="1">
              <a:spLocks noChangeArrowheads="1"/>
            </p:cNvSpPr>
            <p:nvPr/>
          </p:nvSpPr>
          <p:spPr bwMode="auto">
            <a:xfrm>
              <a:off x="4560" y="2448"/>
              <a:ext cx="110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>
                  <a:latin typeface="Times LT Std" pitchFamily="18" charset="0"/>
                </a:rPr>
                <a:t>triangular</a:t>
              </a:r>
            </a:p>
            <a:p>
              <a:r>
                <a:rPr lang="en-US" sz="1800" dirty="0" err="1">
                  <a:latin typeface="Times LT Std" pitchFamily="18" charset="0"/>
                </a:rPr>
                <a:t>bipiramidal</a:t>
              </a:r>
              <a:endParaRPr lang="en-US" sz="1800" dirty="0">
                <a:latin typeface="Times LT Std" pitchFamily="18" charset="0"/>
              </a:endParaRPr>
            </a:p>
          </p:txBody>
        </p:sp>
        <p:pic>
          <p:nvPicPr>
            <p:cNvPr id="63" name="Picture 37" descr="cha56011_t1001h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" y="2968"/>
              <a:ext cx="786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8" y="3848695"/>
            <a:ext cx="2540943" cy="286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67608" y="809498"/>
            <a:ext cx="692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Clase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997758" y="1198436"/>
            <a:ext cx="71746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917673" y="777895"/>
            <a:ext cx="1380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</a:t>
            </a:r>
            <a:r>
              <a:rPr lang="en-US" sz="1800" dirty="0" smtClean="0">
                <a:latin typeface="Times LT Std" pitchFamily="18" charset="0"/>
              </a:rPr>
              <a:t>de </a:t>
            </a:r>
            <a:r>
              <a:rPr lang="en-US" sz="1800" dirty="0" err="1" smtClean="0">
                <a:latin typeface="Times LT Std" pitchFamily="18" charset="0"/>
              </a:rPr>
              <a:t>elances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34583" y="777274"/>
            <a:ext cx="1677988" cy="3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de pares </a:t>
            </a:r>
            <a:r>
              <a:rPr lang="en-US" sz="1800" dirty="0" err="1" smtClean="0">
                <a:latin typeface="Times LT Std" pitchFamily="18" charset="0"/>
              </a:rPr>
              <a:t>libres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036358" y="412626"/>
            <a:ext cx="2320925" cy="36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" sz="1800">
              <a:latin typeface="Times LT Std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017558" y="533273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dirty="0">
                <a:latin typeface="Times LT Std" pitchFamily="18" charset="0"/>
              </a:rPr>
              <a:t>Geometría molecular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5615795" y="778755"/>
            <a:ext cx="97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LT Std" pitchFamily="18" charset="0"/>
              </a:rPr>
              <a:t>Arreglo</a:t>
            </a:r>
            <a:r>
              <a:rPr lang="en-US" sz="1800" dirty="0">
                <a:latin typeface="Times LT Std" pitchFamily="18" charset="0"/>
              </a:rPr>
              <a:t> 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17672" y="595692"/>
            <a:ext cx="1" cy="30538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419873" y="595692"/>
            <a:ext cx="0" cy="3073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5212572" y="595692"/>
            <a:ext cx="0" cy="30848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967855" y="595692"/>
            <a:ext cx="1" cy="305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070494" y="1437159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2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564332" y="143715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2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289944" y="143715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477394" y="1439939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lineal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7241107" y="142237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lineal</a:t>
            </a: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043507" y="1818159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3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2535757" y="181815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3</a:t>
            </a:r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4288357" y="181815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5369444" y="1735609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triangular plano</a:t>
            </a:r>
          </a:p>
        </p:txBody>
      </p:sp>
      <p:sp>
        <p:nvSpPr>
          <p:cNvPr id="54" name="Text Box 23"/>
          <p:cNvSpPr txBox="1">
            <a:spLocks noChangeArrowheads="1"/>
          </p:cNvSpPr>
          <p:nvPr/>
        </p:nvSpPr>
        <p:spPr bwMode="auto">
          <a:xfrm>
            <a:off x="7274444" y="1735609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triangular plano</a:t>
            </a:r>
          </a:p>
        </p:txBody>
      </p: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1062557" y="2442047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4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2564332" y="2442047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4</a:t>
            </a: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4289944" y="2442047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5237682" y="2421409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tetrahédrico</a:t>
            </a:r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7244282" y="2421409"/>
            <a:ext cx="165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tetrahédrico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1081607" y="2961159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5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2510357" y="296115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5</a:t>
            </a:r>
          </a:p>
        </p:txBody>
      </p: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4288357" y="296115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5369444" y="2853209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triangular</a:t>
            </a:r>
          </a:p>
          <a:p>
            <a:r>
              <a:rPr lang="en-US" sz="1800" dirty="0" err="1">
                <a:latin typeface="Times LT Std" pitchFamily="18" charset="0"/>
              </a:rPr>
              <a:t>bipiramidal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7198244" y="2853209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triangular</a:t>
            </a:r>
          </a:p>
          <a:p>
            <a:r>
              <a:rPr lang="en-US" sz="1800">
                <a:latin typeface="Times LT Std" pitchFamily="18" charset="0"/>
              </a:rPr>
              <a:t>bipiramidal</a:t>
            </a: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1062557" y="3437409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AB</a:t>
            </a:r>
            <a:r>
              <a:rPr lang="en-US" sz="1800" baseline="-25000" dirty="0">
                <a:latin typeface="Times LT Std" pitchFamily="18" charset="0"/>
              </a:rPr>
              <a:t>6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67" name="Text Box 37"/>
          <p:cNvSpPr txBox="1">
            <a:spLocks noChangeArrowheads="1"/>
          </p:cNvSpPr>
          <p:nvPr/>
        </p:nvSpPr>
        <p:spPr bwMode="auto">
          <a:xfrm>
            <a:off x="2564332" y="343740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6</a:t>
            </a: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4289944" y="343740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5320520" y="3435717"/>
            <a:ext cx="148372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octahédrico</a:t>
            </a:r>
            <a:endParaRPr lang="en-US" sz="1800" dirty="0">
              <a:latin typeface="Times LT St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4" y="3762075"/>
            <a:ext cx="2880319" cy="306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4" descr="cha56011_t1001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82" y="3928221"/>
            <a:ext cx="173513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1" descr="cha56011_t1001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20" y="3928221"/>
            <a:ext cx="1364034" cy="139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 Box 43"/>
          <p:cNvSpPr txBox="1">
            <a:spLocks noChangeArrowheads="1"/>
          </p:cNvSpPr>
          <p:nvPr/>
        </p:nvSpPr>
        <p:spPr bwMode="auto">
          <a:xfrm>
            <a:off x="7134833" y="3485952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octahédrico</a:t>
            </a:r>
            <a:endParaRPr lang="en-US" sz="1800" dirty="0"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6365"/>
            <a:ext cx="4962012" cy="687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56011_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8"/>
          <a:stretch>
            <a:fillRect/>
          </a:stretch>
        </p:blipFill>
        <p:spPr bwMode="auto">
          <a:xfrm>
            <a:off x="1676400" y="1192213"/>
            <a:ext cx="579120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362200" y="4724400"/>
            <a:ext cx="735013" cy="6731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419600" y="4724400"/>
            <a:ext cx="735013" cy="6731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477000" y="4724400"/>
            <a:ext cx="735013" cy="6731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676400" y="3229768"/>
            <a:ext cx="5791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s-MX" sz="2000">
                <a:latin typeface="Times LT Std" pitchFamily="18" charset="0"/>
              </a:rPr>
              <a:t>Comparación de la repulsión entre pares de electrones</a:t>
            </a:r>
            <a:endParaRPr lang="es-ES" sz="2000">
              <a:latin typeface="Times LT Std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517601" y="5818832"/>
            <a:ext cx="1441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LT Std" pitchFamily="18" charset="0"/>
              </a:rPr>
              <a:t>pares </a:t>
            </a:r>
            <a:r>
              <a:rPr lang="en-US" sz="1600" dirty="0" err="1">
                <a:latin typeface="Times LT Std" pitchFamily="18" charset="0"/>
              </a:rPr>
              <a:t>libres</a:t>
            </a:r>
            <a:r>
              <a:rPr lang="en-US" sz="1600" dirty="0">
                <a:latin typeface="Times LT Std" pitchFamily="18" charset="0"/>
              </a:rPr>
              <a:t> </a:t>
            </a:r>
            <a:r>
              <a:rPr lang="en-US" sz="1600" i="1" dirty="0">
                <a:latin typeface="Times LT Std" pitchFamily="18" charset="0"/>
              </a:rPr>
              <a:t>vs.</a:t>
            </a:r>
            <a:r>
              <a:rPr lang="en-US" sz="1600" dirty="0">
                <a:latin typeface="Times LT Std" pitchFamily="18" charset="0"/>
              </a:rPr>
              <a:t> </a:t>
            </a:r>
          </a:p>
          <a:p>
            <a:r>
              <a:rPr lang="en-US" sz="1600" dirty="0">
                <a:latin typeface="Times LT Std" pitchFamily="18" charset="0"/>
              </a:rPr>
              <a:t>pares </a:t>
            </a:r>
            <a:r>
              <a:rPr lang="en-US" sz="1600" dirty="0" err="1">
                <a:latin typeface="Times LT Std" pitchFamily="18" charset="0"/>
              </a:rPr>
              <a:t>libres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53916" y="5925987"/>
            <a:ext cx="312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&gt;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778674" y="5925987"/>
            <a:ext cx="312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&gt;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749849" y="5810225"/>
            <a:ext cx="1944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LT Std" pitchFamily="18" charset="0"/>
              </a:rPr>
              <a:t> pares </a:t>
            </a:r>
            <a:r>
              <a:rPr lang="en-US" sz="1600" dirty="0" err="1">
                <a:latin typeface="Times LT Std" pitchFamily="18" charset="0"/>
              </a:rPr>
              <a:t>libres</a:t>
            </a:r>
            <a:r>
              <a:rPr lang="en-US" sz="1600" dirty="0">
                <a:latin typeface="Times LT Std" pitchFamily="18" charset="0"/>
              </a:rPr>
              <a:t>  </a:t>
            </a:r>
          </a:p>
          <a:p>
            <a:r>
              <a:rPr lang="en-US" sz="1600" i="1" dirty="0">
                <a:latin typeface="Times LT Std" pitchFamily="18" charset="0"/>
              </a:rPr>
              <a:t>vs.</a:t>
            </a:r>
            <a:r>
              <a:rPr lang="en-US" sz="1600" dirty="0">
                <a:latin typeface="Times LT Std" pitchFamily="18" charset="0"/>
              </a:rPr>
              <a:t> pares </a:t>
            </a:r>
            <a:r>
              <a:rPr lang="en-US" sz="1600" dirty="0" err="1">
                <a:latin typeface="Times LT Std" pitchFamily="18" charset="0"/>
              </a:rPr>
              <a:t>compartidos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126113" y="5805264"/>
            <a:ext cx="20462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LT Std" pitchFamily="18" charset="0"/>
              </a:rPr>
              <a:t> pares </a:t>
            </a:r>
            <a:r>
              <a:rPr lang="en-US" sz="1600" dirty="0" err="1">
                <a:latin typeface="Times LT Std" pitchFamily="18" charset="0"/>
              </a:rPr>
              <a:t>compartidos</a:t>
            </a:r>
            <a:r>
              <a:rPr lang="en-US" sz="1600" dirty="0">
                <a:latin typeface="Times LT Std" pitchFamily="18" charset="0"/>
              </a:rPr>
              <a:t> </a:t>
            </a:r>
            <a:r>
              <a:rPr lang="en-US" sz="1600" i="1" dirty="0">
                <a:latin typeface="Times LT Std" pitchFamily="18" charset="0"/>
              </a:rPr>
              <a:t>vs.</a:t>
            </a:r>
            <a:r>
              <a:rPr lang="en-US" sz="1600" dirty="0">
                <a:latin typeface="Times LT Std" pitchFamily="18" charset="0"/>
              </a:rPr>
              <a:t> </a:t>
            </a:r>
          </a:p>
          <a:p>
            <a:r>
              <a:rPr lang="en-US" sz="1600" dirty="0">
                <a:latin typeface="Times LT Std" pitchFamily="18" charset="0"/>
              </a:rPr>
              <a:t>pares </a:t>
            </a:r>
            <a:r>
              <a:rPr lang="en-US" sz="1600" dirty="0" err="1">
                <a:latin typeface="Times LT Std" pitchFamily="18" charset="0"/>
              </a:rPr>
              <a:t>compartidos</a:t>
            </a:r>
            <a:r>
              <a:rPr lang="en-US" sz="1600" dirty="0">
                <a:latin typeface="Times LT Std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08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3418" y="1761009"/>
            <a:ext cx="692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Clase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3568" y="2149947"/>
            <a:ext cx="71746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603483" y="1729406"/>
            <a:ext cx="1380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</a:t>
            </a:r>
            <a:r>
              <a:rPr lang="en-US" sz="1800" dirty="0" smtClean="0">
                <a:latin typeface="Times LT Std" pitchFamily="18" charset="0"/>
              </a:rPr>
              <a:t>de </a:t>
            </a:r>
            <a:r>
              <a:rPr lang="en-US" sz="1800" dirty="0" err="1" smtClean="0">
                <a:latin typeface="Times LT Std" pitchFamily="18" charset="0"/>
              </a:rPr>
              <a:t>elances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20393" y="1728785"/>
            <a:ext cx="1677988" cy="3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de pares </a:t>
            </a:r>
            <a:r>
              <a:rPr lang="en-US" sz="1800" dirty="0" err="1" smtClean="0">
                <a:latin typeface="Times LT Std" pitchFamily="18" charset="0"/>
              </a:rPr>
              <a:t>libres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703368" y="1484784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dirty="0">
                <a:latin typeface="Times LT Std" pitchFamily="18" charset="0"/>
              </a:rPr>
              <a:t>Geometría molecular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5301605" y="1730266"/>
            <a:ext cx="97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LT Std" pitchFamily="18" charset="0"/>
              </a:rPr>
              <a:t>Arreglo</a:t>
            </a:r>
            <a:r>
              <a:rPr lang="en-US" sz="1800" dirty="0">
                <a:latin typeface="Times LT Std" pitchFamily="18" charset="0"/>
              </a:rPr>
              <a:t> 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603482" y="1547203"/>
            <a:ext cx="1" cy="30538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05683" y="1547203"/>
            <a:ext cx="0" cy="3073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898382" y="1547203"/>
            <a:ext cx="0" cy="30848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653665" y="1547203"/>
            <a:ext cx="1" cy="305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73434" y="2402834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3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299009" y="2402834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024621" y="2402834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048559" y="2220271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triangular plana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778090" y="222662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triangularplana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73434" y="3072759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2</a:t>
            </a:r>
            <a:r>
              <a:rPr lang="en-US" sz="1800">
                <a:latin typeface="Times LT Std" pitchFamily="18" charset="0"/>
              </a:rPr>
              <a:t>E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299009" y="3072759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2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024621" y="3072759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1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048559" y="2988621"/>
            <a:ext cx="1600200" cy="2139950"/>
            <a:chOff x="3408" y="2002"/>
            <a:chExt cx="1008" cy="1348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3408" y="2002"/>
              <a:ext cx="1008" cy="1348"/>
              <a:chOff x="3408" y="2002"/>
              <a:chExt cx="1008" cy="1348"/>
            </a:xfrm>
          </p:grpSpPr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3408" y="2002"/>
                <a:ext cx="100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>
                    <a:latin typeface="Times LT Std" pitchFamily="18" charset="0"/>
                  </a:rPr>
                  <a:t>triangular plana</a:t>
                </a:r>
              </a:p>
            </p:txBody>
          </p:sp>
          <p:pic>
            <p:nvPicPr>
              <p:cNvPr id="29" name="Picture 24" descr="cha56011_t1001f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544"/>
                <a:ext cx="864" cy="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3840" y="2544"/>
              <a:ext cx="96" cy="1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 sz="1800">
                <a:latin typeface="Times LT Std" pitchFamily="18" charset="0"/>
              </a:endParaRPr>
            </a:p>
          </p:txBody>
        </p: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 rot="5400000">
              <a:off x="3864" y="2568"/>
              <a:ext cx="48" cy="144"/>
              <a:chOff x="1440" y="2400"/>
              <a:chExt cx="48" cy="144"/>
            </a:xfrm>
          </p:grpSpPr>
          <p:sp>
            <p:nvSpPr>
              <p:cNvPr id="26" name="Oval 27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  <p:sp>
            <p:nvSpPr>
              <p:cNvPr id="27" name="Oval 28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841590" y="3680772"/>
            <a:ext cx="1524000" cy="1371600"/>
            <a:chOff x="4664" y="2496"/>
            <a:chExt cx="960" cy="864"/>
          </a:xfrm>
        </p:grpSpPr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5000" y="2496"/>
              <a:ext cx="288" cy="336"/>
              <a:chOff x="5000" y="2496"/>
              <a:chExt cx="288" cy="336"/>
            </a:xfrm>
          </p:grpSpPr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5000" y="2496"/>
                <a:ext cx="144" cy="336"/>
              </a:xfrm>
              <a:custGeom>
                <a:avLst/>
                <a:gdLst>
                  <a:gd name="T0" fmla="*/ 144 w 144"/>
                  <a:gd name="T1" fmla="*/ 336 h 336"/>
                  <a:gd name="T2" fmla="*/ 0 w 144"/>
                  <a:gd name="T3" fmla="*/ 144 h 336"/>
                  <a:gd name="T4" fmla="*/ 144 w 1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336"/>
                  <a:gd name="T11" fmla="*/ 144 w 1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336">
                    <a:moveTo>
                      <a:pt x="144" y="336"/>
                    </a:moveTo>
                    <a:cubicBezTo>
                      <a:pt x="72" y="268"/>
                      <a:pt x="0" y="200"/>
                      <a:pt x="0" y="144"/>
                    </a:cubicBezTo>
                    <a:cubicBezTo>
                      <a:pt x="0" y="88"/>
                      <a:pt x="72" y="44"/>
                      <a:pt x="14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 flipH="1">
                <a:off x="5144" y="2496"/>
                <a:ext cx="144" cy="336"/>
              </a:xfrm>
              <a:custGeom>
                <a:avLst/>
                <a:gdLst>
                  <a:gd name="T0" fmla="*/ 144 w 144"/>
                  <a:gd name="T1" fmla="*/ 336 h 336"/>
                  <a:gd name="T2" fmla="*/ 0 w 144"/>
                  <a:gd name="T3" fmla="*/ 144 h 336"/>
                  <a:gd name="T4" fmla="*/ 144 w 1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336"/>
                  <a:gd name="T11" fmla="*/ 144 w 1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336">
                    <a:moveTo>
                      <a:pt x="144" y="336"/>
                    </a:moveTo>
                    <a:cubicBezTo>
                      <a:pt x="72" y="268"/>
                      <a:pt x="0" y="200"/>
                      <a:pt x="0" y="144"/>
                    </a:cubicBezTo>
                    <a:cubicBezTo>
                      <a:pt x="0" y="88"/>
                      <a:pt x="72" y="44"/>
                      <a:pt x="14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pic>
          <p:nvPicPr>
            <p:cNvPr id="34" name="Picture 35" descr="cha56011_ma100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" y="2760"/>
              <a:ext cx="9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5400000">
              <a:off x="5120" y="2600"/>
              <a:ext cx="48" cy="144"/>
              <a:chOff x="1440" y="2400"/>
              <a:chExt cx="48" cy="144"/>
            </a:xfrm>
          </p:grpSpPr>
          <p:sp>
            <p:nvSpPr>
              <p:cNvPr id="36" name="Oval 37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  <p:sp>
            <p:nvSpPr>
              <p:cNvPr id="37" name="Oval 38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</p:grpSp>
      </p:grp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778090" y="3079109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doblada</a:t>
            </a:r>
            <a:endParaRPr lang="en-US" sz="1800" dirty="0"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FFFF00"/>
                </a:solidFill>
              </a:rPr>
              <a:t>Regla del octeto 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709160"/>
          </a:xfrm>
        </p:spPr>
        <p:txBody>
          <a:bodyPr/>
          <a:lstStyle/>
          <a:p>
            <a:r>
              <a:rPr lang="es-GT" dirty="0" smtClean="0"/>
              <a:t>Llegar a tener 8 electrones en la capa superior de valencia</a:t>
            </a:r>
          </a:p>
          <a:p>
            <a:r>
              <a:rPr lang="es-GT" dirty="0" smtClean="0"/>
              <a:t>Capa de valencia:  donde se encuentran los electrones</a:t>
            </a:r>
          </a:p>
          <a:p>
            <a:r>
              <a:rPr lang="es-GT" dirty="0" smtClean="0"/>
              <a:t>Capa superior de valencia:   la capa exterior de la capa de valencia. </a:t>
            </a:r>
            <a:endParaRPr lang="es-GT" dirty="0"/>
          </a:p>
        </p:txBody>
      </p:sp>
      <p:grpSp>
        <p:nvGrpSpPr>
          <p:cNvPr id="68" name="Group 8"/>
          <p:cNvGrpSpPr>
            <a:grpSpLocks/>
          </p:cNvGrpSpPr>
          <p:nvPr/>
        </p:nvGrpSpPr>
        <p:grpSpPr bwMode="auto">
          <a:xfrm>
            <a:off x="2919416" y="4806107"/>
            <a:ext cx="465138" cy="469900"/>
            <a:chOff x="1440" y="2320"/>
            <a:chExt cx="293" cy="296"/>
          </a:xfrm>
        </p:grpSpPr>
        <p:sp>
          <p:nvSpPr>
            <p:cNvPr id="69" name="Text Box 9"/>
            <p:cNvSpPr txBox="1">
              <a:spLocks noChangeArrowheads="1"/>
            </p:cNvSpPr>
            <p:nvPr/>
          </p:nvSpPr>
          <p:spPr bwMode="auto">
            <a:xfrm>
              <a:off x="1464" y="2344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 err="1" smtClean="0">
                  <a:latin typeface="Times LT Std" pitchFamily="18" charset="0"/>
                </a:rPr>
                <a:t>Cl</a:t>
              </a:r>
              <a:endParaRPr lang="en-US" sz="2000" dirty="0">
                <a:latin typeface="Times LT Std" pitchFamily="18" charset="0"/>
              </a:endParaRPr>
            </a:p>
          </p:txBody>
        </p:sp>
        <p:grpSp>
          <p:nvGrpSpPr>
            <p:cNvPr id="70" name="Group 10"/>
            <p:cNvGrpSpPr>
              <a:grpSpLocks/>
            </p:cNvGrpSpPr>
            <p:nvPr/>
          </p:nvGrpSpPr>
          <p:grpSpPr bwMode="auto">
            <a:xfrm>
              <a:off x="1440" y="2400"/>
              <a:ext cx="48" cy="144"/>
              <a:chOff x="1440" y="2400"/>
              <a:chExt cx="48" cy="144"/>
            </a:xfrm>
          </p:grpSpPr>
          <p:sp>
            <p:nvSpPr>
              <p:cNvPr id="78" name="Oval 11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9" name="Oval 12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71" name="Oval 13"/>
            <p:cNvSpPr>
              <a:spLocks noChangeArrowheads="1"/>
            </p:cNvSpPr>
            <p:nvPr/>
          </p:nvSpPr>
          <p:spPr bwMode="auto">
            <a:xfrm>
              <a:off x="1672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72" name="Group 14"/>
            <p:cNvGrpSpPr>
              <a:grpSpLocks/>
            </p:cNvGrpSpPr>
            <p:nvPr/>
          </p:nvGrpSpPr>
          <p:grpSpPr bwMode="auto">
            <a:xfrm rot="5400000">
              <a:off x="1552" y="2272"/>
              <a:ext cx="48" cy="144"/>
              <a:chOff x="1440" y="2400"/>
              <a:chExt cx="48" cy="144"/>
            </a:xfrm>
          </p:grpSpPr>
          <p:sp>
            <p:nvSpPr>
              <p:cNvPr id="76" name="Oval 15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7" name="Oval 16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73" name="Group 17"/>
            <p:cNvGrpSpPr>
              <a:grpSpLocks/>
            </p:cNvGrpSpPr>
            <p:nvPr/>
          </p:nvGrpSpPr>
          <p:grpSpPr bwMode="auto">
            <a:xfrm rot="5400000">
              <a:off x="1552" y="2520"/>
              <a:ext cx="48" cy="144"/>
              <a:chOff x="1440" y="2400"/>
              <a:chExt cx="48" cy="144"/>
            </a:xfrm>
          </p:grpSpPr>
          <p:sp>
            <p:nvSpPr>
              <p:cNvPr id="74" name="Oval 18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5" name="Oval 19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grpSp>
        <p:nvGrpSpPr>
          <p:cNvPr id="80" name="Group 8"/>
          <p:cNvGrpSpPr>
            <a:grpSpLocks/>
          </p:cNvGrpSpPr>
          <p:nvPr/>
        </p:nvGrpSpPr>
        <p:grpSpPr bwMode="auto">
          <a:xfrm>
            <a:off x="3916784" y="4813923"/>
            <a:ext cx="522288" cy="469900"/>
            <a:chOff x="1440" y="2320"/>
            <a:chExt cx="329" cy="296"/>
          </a:xfrm>
        </p:grpSpPr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464" y="2344"/>
              <a:ext cx="3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 err="1" smtClean="0">
                  <a:latin typeface="Times LT Std" pitchFamily="18" charset="0"/>
                </a:rPr>
                <a:t>Xe</a:t>
              </a:r>
              <a:endParaRPr lang="en-US" sz="2000" dirty="0">
                <a:latin typeface="Times LT Std" pitchFamily="18" charset="0"/>
              </a:endParaRPr>
            </a:p>
          </p:txBody>
        </p:sp>
        <p:grpSp>
          <p:nvGrpSpPr>
            <p:cNvPr id="82" name="Group 10"/>
            <p:cNvGrpSpPr>
              <a:grpSpLocks/>
            </p:cNvGrpSpPr>
            <p:nvPr/>
          </p:nvGrpSpPr>
          <p:grpSpPr bwMode="auto">
            <a:xfrm>
              <a:off x="1440" y="2400"/>
              <a:ext cx="48" cy="144"/>
              <a:chOff x="1440" y="2400"/>
              <a:chExt cx="48" cy="144"/>
            </a:xfrm>
          </p:grpSpPr>
          <p:sp>
            <p:nvSpPr>
              <p:cNvPr id="90" name="Oval 11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91" name="Oval 12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83" name="Oval 13"/>
            <p:cNvSpPr>
              <a:spLocks noChangeArrowheads="1"/>
            </p:cNvSpPr>
            <p:nvPr/>
          </p:nvSpPr>
          <p:spPr bwMode="auto">
            <a:xfrm>
              <a:off x="1672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84" name="Group 14"/>
            <p:cNvGrpSpPr>
              <a:grpSpLocks/>
            </p:cNvGrpSpPr>
            <p:nvPr/>
          </p:nvGrpSpPr>
          <p:grpSpPr bwMode="auto">
            <a:xfrm rot="5400000">
              <a:off x="1552" y="2272"/>
              <a:ext cx="48" cy="144"/>
              <a:chOff x="1440" y="2400"/>
              <a:chExt cx="48" cy="144"/>
            </a:xfrm>
          </p:grpSpPr>
          <p:sp>
            <p:nvSpPr>
              <p:cNvPr id="88" name="Oval 15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89" name="Oval 16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 rot="5400000">
              <a:off x="1552" y="2520"/>
              <a:ext cx="48" cy="144"/>
              <a:chOff x="1440" y="2400"/>
              <a:chExt cx="48" cy="144"/>
            </a:xfrm>
          </p:grpSpPr>
          <p:sp>
            <p:nvSpPr>
              <p:cNvPr id="86" name="Oval 18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87" name="Oval 19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sp>
        <p:nvSpPr>
          <p:cNvPr id="92" name="Oval 13"/>
          <p:cNvSpPr>
            <a:spLocks noChangeArrowheads="1"/>
          </p:cNvSpPr>
          <p:nvPr/>
        </p:nvSpPr>
        <p:spPr bwMode="auto">
          <a:xfrm>
            <a:off x="4334574" y="513923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3" name="Text Box 36"/>
          <p:cNvSpPr txBox="1">
            <a:spLocks noChangeArrowheads="1"/>
          </p:cNvSpPr>
          <p:nvPr/>
        </p:nvSpPr>
        <p:spPr bwMode="auto">
          <a:xfrm>
            <a:off x="2957516" y="5448633"/>
            <a:ext cx="484188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FFFF00"/>
                </a:solidFill>
                <a:latin typeface="Times LT Std" pitchFamily="18" charset="0"/>
              </a:rPr>
              <a:t>7e</a:t>
            </a:r>
            <a:r>
              <a:rPr lang="en-US" sz="2000" baseline="30000" dirty="0">
                <a:solidFill>
                  <a:srgbClr val="FFFF00"/>
                </a:solidFill>
                <a:latin typeface="Times LT Std" pitchFamily="18" charset="0"/>
              </a:rPr>
              <a:t>-</a:t>
            </a:r>
            <a:endParaRPr lang="en-US" sz="2000" dirty="0">
              <a:solidFill>
                <a:srgbClr val="FFFF00"/>
              </a:solidFill>
              <a:latin typeface="Times LT Std" pitchFamily="18" charset="0"/>
            </a:endParaRPr>
          </a:p>
        </p:txBody>
      </p:sp>
      <p:sp>
        <p:nvSpPr>
          <p:cNvPr id="94" name="Text Box 36"/>
          <p:cNvSpPr txBox="1">
            <a:spLocks noChangeArrowheads="1"/>
          </p:cNvSpPr>
          <p:nvPr/>
        </p:nvSpPr>
        <p:spPr bwMode="auto">
          <a:xfrm>
            <a:off x="3888486" y="5474444"/>
            <a:ext cx="484428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FFFF00"/>
                </a:solidFill>
                <a:latin typeface="Times LT Std" pitchFamily="18" charset="0"/>
              </a:rPr>
              <a:t>8</a:t>
            </a:r>
            <a:r>
              <a:rPr lang="en-US" sz="2000" dirty="0" smtClean="0">
                <a:solidFill>
                  <a:srgbClr val="FFFF00"/>
                </a:solidFill>
                <a:latin typeface="Times LT Std" pitchFamily="18" charset="0"/>
              </a:rPr>
              <a:t>e</a:t>
            </a:r>
            <a:r>
              <a:rPr lang="en-US" sz="2000" baseline="30000" dirty="0" smtClean="0">
                <a:solidFill>
                  <a:srgbClr val="FFFF00"/>
                </a:solidFill>
                <a:latin typeface="Times LT Std" pitchFamily="18" charset="0"/>
              </a:rPr>
              <a:t>-</a:t>
            </a:r>
            <a:endParaRPr lang="en-US" sz="2000" dirty="0">
              <a:solidFill>
                <a:srgbClr val="FFFF00"/>
              </a:solidFill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3418" y="1761009"/>
            <a:ext cx="692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Clase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3568" y="2149947"/>
            <a:ext cx="71746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603483" y="1729406"/>
            <a:ext cx="1380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</a:t>
            </a:r>
            <a:r>
              <a:rPr lang="en-US" sz="1800" dirty="0" smtClean="0">
                <a:latin typeface="Times LT Std" pitchFamily="18" charset="0"/>
              </a:rPr>
              <a:t>de </a:t>
            </a:r>
            <a:r>
              <a:rPr lang="en-US" sz="1800" dirty="0" err="1" smtClean="0">
                <a:latin typeface="Times LT Std" pitchFamily="18" charset="0"/>
              </a:rPr>
              <a:t>elances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20393" y="1728785"/>
            <a:ext cx="1677988" cy="3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de pares </a:t>
            </a:r>
            <a:r>
              <a:rPr lang="en-US" sz="1800" dirty="0" err="1" smtClean="0">
                <a:latin typeface="Times LT Std" pitchFamily="18" charset="0"/>
              </a:rPr>
              <a:t>libres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703368" y="1484784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dirty="0">
                <a:latin typeface="Times LT Std" pitchFamily="18" charset="0"/>
              </a:rPr>
              <a:t>Geometría molecular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5301605" y="1730266"/>
            <a:ext cx="97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LT Std" pitchFamily="18" charset="0"/>
              </a:rPr>
              <a:t>Arreglo</a:t>
            </a:r>
            <a:r>
              <a:rPr lang="en-US" sz="1800" dirty="0">
                <a:latin typeface="Times LT Std" pitchFamily="18" charset="0"/>
              </a:rPr>
              <a:t> 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603482" y="1547203"/>
            <a:ext cx="1" cy="30538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05683" y="1547203"/>
            <a:ext cx="0" cy="3073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898382" y="1547203"/>
            <a:ext cx="0" cy="30848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653665" y="1547203"/>
            <a:ext cx="1" cy="305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3568" y="3062238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3</a:t>
            </a:r>
            <a:r>
              <a:rPr lang="en-US" sz="1800">
                <a:latin typeface="Times LT Std" pitchFamily="18" charset="0"/>
              </a:rPr>
              <a:t>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185343" y="3062238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910955" y="3062238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1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83568" y="2422476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4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185343" y="2422476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4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910955" y="2422476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029349" y="2432673"/>
            <a:ext cx="151923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tetrahédrica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627168" y="2420888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tetrahédrica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917603" y="3106688"/>
            <a:ext cx="1598613" cy="1981200"/>
            <a:chOff x="3312" y="2712"/>
            <a:chExt cx="1104" cy="1368"/>
          </a:xfrm>
        </p:grpSpPr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3312" y="2712"/>
              <a:ext cx="110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>
                  <a:latin typeface="Times LT Std" pitchFamily="18" charset="0"/>
                </a:rPr>
                <a:t>tetrahédrica</a:t>
              </a:r>
            </a:p>
          </p:txBody>
        </p: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416" y="3120"/>
              <a:ext cx="954" cy="960"/>
              <a:chOff x="3416" y="3120"/>
              <a:chExt cx="954" cy="960"/>
            </a:xfrm>
          </p:grpSpPr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3416" y="3120"/>
                <a:ext cx="954" cy="960"/>
                <a:chOff x="3416" y="3120"/>
                <a:chExt cx="954" cy="960"/>
              </a:xfrm>
            </p:grpSpPr>
            <p:pic>
              <p:nvPicPr>
                <p:cNvPr id="28" name="Picture 25" descr="cha56011_t1001g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6" y="3120"/>
                  <a:ext cx="954" cy="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3696" y="3120"/>
                  <a:ext cx="192" cy="14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</p:grpSp>
          <p:sp>
            <p:nvSpPr>
              <p:cNvPr id="26" name="Oval 27"/>
              <p:cNvSpPr>
                <a:spLocks noChangeArrowheads="1"/>
              </p:cNvSpPr>
              <p:nvPr/>
            </p:nvSpPr>
            <p:spPr bwMode="auto">
              <a:xfrm rot="5400000">
                <a:off x="3824" y="317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  <p:sp>
            <p:nvSpPr>
              <p:cNvPr id="27" name="Oval 28"/>
              <p:cNvSpPr>
                <a:spLocks noChangeArrowheads="1"/>
              </p:cNvSpPr>
              <p:nvPr/>
            </p:nvSpPr>
            <p:spPr bwMode="auto">
              <a:xfrm rot="5400000">
                <a:off x="3728" y="317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</p:grpSp>
      </p:grp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6741742" y="2922538"/>
            <a:ext cx="2078038" cy="2268538"/>
            <a:chOff x="4496" y="2236"/>
            <a:chExt cx="1309" cy="1429"/>
          </a:xfrm>
        </p:grpSpPr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4496" y="2236"/>
              <a:ext cx="13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>
                  <a:latin typeface="Times LT Std" pitchFamily="18" charset="0"/>
                </a:rPr>
                <a:t>triangular </a:t>
              </a:r>
              <a:r>
                <a:rPr lang="en-US" sz="1800" dirty="0" err="1">
                  <a:latin typeface="Times LT Std" pitchFamily="18" charset="0"/>
                </a:rPr>
                <a:t>piramidal</a:t>
              </a:r>
              <a:endParaRPr lang="en-US" sz="1800" dirty="0">
                <a:latin typeface="Times LT Std" pitchFamily="18" charset="0"/>
              </a:endParaRPr>
            </a:p>
          </p:txBody>
        </p:sp>
        <p:grpSp>
          <p:nvGrpSpPr>
            <p:cNvPr id="32" name="Group 40"/>
            <p:cNvGrpSpPr>
              <a:grpSpLocks/>
            </p:cNvGrpSpPr>
            <p:nvPr/>
          </p:nvGrpSpPr>
          <p:grpSpPr bwMode="auto">
            <a:xfrm>
              <a:off x="4512" y="2785"/>
              <a:ext cx="1056" cy="880"/>
              <a:chOff x="4512" y="2785"/>
              <a:chExt cx="1152" cy="960"/>
            </a:xfrm>
          </p:grpSpPr>
          <p:grpSp>
            <p:nvGrpSpPr>
              <p:cNvPr id="33" name="Group 30"/>
              <p:cNvGrpSpPr>
                <a:grpSpLocks/>
              </p:cNvGrpSpPr>
              <p:nvPr/>
            </p:nvGrpSpPr>
            <p:grpSpPr bwMode="auto">
              <a:xfrm>
                <a:off x="4944" y="2785"/>
                <a:ext cx="288" cy="336"/>
                <a:chOff x="5000" y="2496"/>
                <a:chExt cx="288" cy="336"/>
              </a:xfrm>
            </p:grpSpPr>
            <p:sp>
              <p:nvSpPr>
                <p:cNvPr id="38" name="Freeform 31"/>
                <p:cNvSpPr>
                  <a:spLocks/>
                </p:cNvSpPr>
                <p:nvPr/>
              </p:nvSpPr>
              <p:spPr bwMode="auto">
                <a:xfrm>
                  <a:off x="5000" y="2496"/>
                  <a:ext cx="144" cy="336"/>
                </a:xfrm>
                <a:custGeom>
                  <a:avLst/>
                  <a:gdLst>
                    <a:gd name="T0" fmla="*/ 144 w 144"/>
                    <a:gd name="T1" fmla="*/ 336 h 336"/>
                    <a:gd name="T2" fmla="*/ 0 w 144"/>
                    <a:gd name="T3" fmla="*/ 144 h 336"/>
                    <a:gd name="T4" fmla="*/ 144 w 144"/>
                    <a:gd name="T5" fmla="*/ 0 h 33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336"/>
                    <a:gd name="T11" fmla="*/ 144 w 144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336">
                      <a:moveTo>
                        <a:pt x="144" y="336"/>
                      </a:moveTo>
                      <a:cubicBezTo>
                        <a:pt x="72" y="268"/>
                        <a:pt x="0" y="200"/>
                        <a:pt x="0" y="144"/>
                      </a:cubicBezTo>
                      <a:cubicBezTo>
                        <a:pt x="0" y="88"/>
                        <a:pt x="72" y="44"/>
                        <a:pt x="144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GT"/>
                </a:p>
              </p:txBody>
            </p:sp>
            <p:sp>
              <p:nvSpPr>
                <p:cNvPr id="39" name="Freeform 32"/>
                <p:cNvSpPr>
                  <a:spLocks/>
                </p:cNvSpPr>
                <p:nvPr/>
              </p:nvSpPr>
              <p:spPr bwMode="auto">
                <a:xfrm flipH="1">
                  <a:off x="5144" y="2496"/>
                  <a:ext cx="144" cy="336"/>
                </a:xfrm>
                <a:custGeom>
                  <a:avLst/>
                  <a:gdLst>
                    <a:gd name="T0" fmla="*/ 144 w 144"/>
                    <a:gd name="T1" fmla="*/ 336 h 336"/>
                    <a:gd name="T2" fmla="*/ 0 w 144"/>
                    <a:gd name="T3" fmla="*/ 144 h 336"/>
                    <a:gd name="T4" fmla="*/ 144 w 144"/>
                    <a:gd name="T5" fmla="*/ 0 h 33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336"/>
                    <a:gd name="T11" fmla="*/ 144 w 144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336">
                      <a:moveTo>
                        <a:pt x="144" y="336"/>
                      </a:moveTo>
                      <a:cubicBezTo>
                        <a:pt x="72" y="268"/>
                        <a:pt x="0" y="200"/>
                        <a:pt x="0" y="144"/>
                      </a:cubicBezTo>
                      <a:cubicBezTo>
                        <a:pt x="0" y="88"/>
                        <a:pt x="72" y="44"/>
                        <a:pt x="144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GT"/>
                </a:p>
              </p:txBody>
            </p:sp>
          </p:grpSp>
          <p:pic>
            <p:nvPicPr>
              <p:cNvPr id="34" name="Picture 34" descr="cha56011_ma100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3033"/>
                <a:ext cx="1152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" name="Group 35"/>
              <p:cNvGrpSpPr>
                <a:grpSpLocks/>
              </p:cNvGrpSpPr>
              <p:nvPr/>
            </p:nvGrpSpPr>
            <p:grpSpPr bwMode="auto">
              <a:xfrm rot="5400000">
                <a:off x="5064" y="2881"/>
                <a:ext cx="48" cy="144"/>
                <a:chOff x="1440" y="2400"/>
                <a:chExt cx="48" cy="144"/>
              </a:xfrm>
            </p:grpSpPr>
            <p:sp>
              <p:nvSpPr>
                <p:cNvPr id="36" name="Oval 36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  <p:sp>
              <p:nvSpPr>
                <p:cNvPr id="37" name="Oval 37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57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3418" y="1761009"/>
            <a:ext cx="692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Clase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3568" y="2149947"/>
            <a:ext cx="71746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603483" y="1729406"/>
            <a:ext cx="1380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</a:t>
            </a:r>
            <a:r>
              <a:rPr lang="en-US" sz="1800" dirty="0" smtClean="0">
                <a:latin typeface="Times LT Std" pitchFamily="18" charset="0"/>
              </a:rPr>
              <a:t>de </a:t>
            </a:r>
            <a:r>
              <a:rPr lang="en-US" sz="1800" dirty="0" err="1" smtClean="0">
                <a:latin typeface="Times LT Std" pitchFamily="18" charset="0"/>
              </a:rPr>
              <a:t>elances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20393" y="1728785"/>
            <a:ext cx="1677988" cy="3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de pares </a:t>
            </a:r>
            <a:r>
              <a:rPr lang="en-US" sz="1800" dirty="0" err="1" smtClean="0">
                <a:latin typeface="Times LT Std" pitchFamily="18" charset="0"/>
              </a:rPr>
              <a:t>libres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703368" y="1484784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dirty="0">
                <a:latin typeface="Times LT Std" pitchFamily="18" charset="0"/>
              </a:rPr>
              <a:t>Geometría molecular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5301605" y="1730266"/>
            <a:ext cx="97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LT Std" pitchFamily="18" charset="0"/>
              </a:rPr>
              <a:t>Arreglo</a:t>
            </a:r>
            <a:r>
              <a:rPr lang="en-US" sz="1800" dirty="0">
                <a:latin typeface="Times LT Std" pitchFamily="18" charset="0"/>
              </a:rPr>
              <a:t> 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603482" y="1547203"/>
            <a:ext cx="1" cy="30538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05683" y="1547203"/>
            <a:ext cx="0" cy="3073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898382" y="1547203"/>
            <a:ext cx="0" cy="30848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653665" y="1547203"/>
            <a:ext cx="1" cy="305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65535" y="2278459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4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202235" y="227845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4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026272" y="227845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951785" y="2276872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tetrahédrico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915522" y="2276872"/>
            <a:ext cx="165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tetrahédrico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11560" y="2992834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3</a:t>
            </a:r>
            <a:r>
              <a:rPr lang="en-US" sz="1800">
                <a:latin typeface="Times LT Std" pitchFamily="18" charset="0"/>
              </a:rPr>
              <a:t>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173660" y="2992834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3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002460" y="2992834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1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934322" y="2992834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tetrahédrico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118722" y="2810272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triangular</a:t>
            </a:r>
          </a:p>
          <a:p>
            <a:r>
              <a:rPr lang="en-US" sz="1800">
                <a:latin typeface="Times LT Std" pitchFamily="18" charset="0"/>
              </a:rPr>
              <a:t>piramidal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65535" y="3648472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2</a:t>
            </a:r>
            <a:r>
              <a:rPr lang="en-US" sz="1800">
                <a:latin typeface="Times LT Std" pitchFamily="18" charset="0"/>
              </a:rPr>
              <a:t>E</a:t>
            </a:r>
            <a:r>
              <a:rPr lang="en-US" sz="1800" baseline="-25000">
                <a:latin typeface="Times LT Std" pitchFamily="18" charset="0"/>
              </a:rPr>
              <a:t>2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202235" y="364847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2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4026272" y="364847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2</a:t>
            </a:r>
          </a:p>
        </p:txBody>
      </p: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4907632" y="3658269"/>
            <a:ext cx="1752600" cy="1858963"/>
            <a:chOff x="3312" y="2285"/>
            <a:chExt cx="1104" cy="1171"/>
          </a:xfrm>
        </p:grpSpPr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3312" y="2285"/>
              <a:ext cx="1104" cy="1171"/>
              <a:chOff x="3312" y="2285"/>
              <a:chExt cx="1104" cy="1171"/>
            </a:xfrm>
          </p:grpSpPr>
          <p:grpSp>
            <p:nvGrpSpPr>
              <p:cNvPr id="36" name="Group 29"/>
              <p:cNvGrpSpPr>
                <a:grpSpLocks/>
              </p:cNvGrpSpPr>
              <p:nvPr/>
            </p:nvGrpSpPr>
            <p:grpSpPr bwMode="auto">
              <a:xfrm>
                <a:off x="3416" y="2496"/>
                <a:ext cx="954" cy="960"/>
                <a:chOff x="3416" y="3120"/>
                <a:chExt cx="954" cy="960"/>
              </a:xfrm>
            </p:grpSpPr>
            <p:pic>
              <p:nvPicPr>
                <p:cNvPr id="38" name="Picture 30" descr="cha56011_t1001g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6" y="3120"/>
                  <a:ext cx="954" cy="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ectangle 31"/>
                <p:cNvSpPr>
                  <a:spLocks noChangeArrowheads="1"/>
                </p:cNvSpPr>
                <p:nvPr/>
              </p:nvSpPr>
              <p:spPr bwMode="auto">
                <a:xfrm>
                  <a:off x="3696" y="3120"/>
                  <a:ext cx="192" cy="14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</p:grpSp>
          <p:sp>
            <p:nvSpPr>
              <p:cNvPr id="37" name="Text Box 32"/>
              <p:cNvSpPr txBox="1">
                <a:spLocks noChangeArrowheads="1"/>
              </p:cNvSpPr>
              <p:nvPr/>
            </p:nvSpPr>
            <p:spPr bwMode="auto">
              <a:xfrm>
                <a:off x="3312" y="2285"/>
                <a:ext cx="11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>
                    <a:latin typeface="Times LT Std" pitchFamily="18" charset="0"/>
                  </a:rPr>
                  <a:t>tetrahédrico</a:t>
                </a:r>
              </a:p>
            </p:txBody>
          </p:sp>
        </p:grpSp>
        <p:grpSp>
          <p:nvGrpSpPr>
            <p:cNvPr id="29" name="Group 33"/>
            <p:cNvGrpSpPr>
              <a:grpSpLocks/>
            </p:cNvGrpSpPr>
            <p:nvPr/>
          </p:nvGrpSpPr>
          <p:grpSpPr bwMode="auto">
            <a:xfrm>
              <a:off x="3728" y="2552"/>
              <a:ext cx="640" cy="568"/>
              <a:chOff x="3728" y="2552"/>
              <a:chExt cx="640" cy="568"/>
            </a:xfrm>
          </p:grpSpPr>
          <p:sp>
            <p:nvSpPr>
              <p:cNvPr id="33" name="Oval 34"/>
              <p:cNvSpPr>
                <a:spLocks noChangeArrowheads="1"/>
              </p:cNvSpPr>
              <p:nvPr/>
            </p:nvSpPr>
            <p:spPr bwMode="auto">
              <a:xfrm rot="5400000">
                <a:off x="3824" y="25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  <p:sp>
            <p:nvSpPr>
              <p:cNvPr id="34" name="Oval 35"/>
              <p:cNvSpPr>
                <a:spLocks noChangeArrowheads="1"/>
              </p:cNvSpPr>
              <p:nvPr/>
            </p:nvSpPr>
            <p:spPr bwMode="auto">
              <a:xfrm rot="5400000">
                <a:off x="3728" y="25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4272" y="2976"/>
                <a:ext cx="96" cy="14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</p:grpSp>
        <p:grpSp>
          <p:nvGrpSpPr>
            <p:cNvPr id="30" name="Group 37"/>
            <p:cNvGrpSpPr>
              <a:grpSpLocks/>
            </p:cNvGrpSpPr>
            <p:nvPr/>
          </p:nvGrpSpPr>
          <p:grpSpPr bwMode="auto">
            <a:xfrm rot="-5400000">
              <a:off x="4256" y="3040"/>
              <a:ext cx="144" cy="48"/>
              <a:chOff x="3824" y="3888"/>
              <a:chExt cx="144" cy="48"/>
            </a:xfrm>
          </p:grpSpPr>
          <p:sp>
            <p:nvSpPr>
              <p:cNvPr id="31" name="Oval 38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  <p:sp>
            <p:nvSpPr>
              <p:cNvPr id="32" name="Oval 39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</p:grp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6864722" y="3602435"/>
            <a:ext cx="1752600" cy="1344613"/>
            <a:chOff x="4592" y="2256"/>
            <a:chExt cx="1104" cy="847"/>
          </a:xfrm>
        </p:grpSpPr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4592" y="2256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 err="1">
                  <a:latin typeface="Times LT Std" pitchFamily="18" charset="0"/>
                </a:rPr>
                <a:t>doblada</a:t>
              </a:r>
              <a:endParaRPr lang="en-US" sz="1800" dirty="0">
                <a:latin typeface="Times LT Std" pitchFamily="18" charset="0"/>
              </a:endParaRPr>
            </a:p>
          </p:txBody>
        </p:sp>
        <p:grpSp>
          <p:nvGrpSpPr>
            <p:cNvPr id="42" name="Group 42"/>
            <p:cNvGrpSpPr>
              <a:grpSpLocks/>
            </p:cNvGrpSpPr>
            <p:nvPr/>
          </p:nvGrpSpPr>
          <p:grpSpPr bwMode="auto">
            <a:xfrm>
              <a:off x="4787" y="2592"/>
              <a:ext cx="667" cy="511"/>
              <a:chOff x="1139" y="3193"/>
              <a:chExt cx="667" cy="511"/>
            </a:xfrm>
          </p:grpSpPr>
          <p:sp>
            <p:nvSpPr>
              <p:cNvPr id="43" name="Text Box 43"/>
              <p:cNvSpPr txBox="1">
                <a:spLocks noChangeArrowheads="1"/>
              </p:cNvSpPr>
              <p:nvPr/>
            </p:nvSpPr>
            <p:spPr bwMode="auto">
              <a:xfrm>
                <a:off x="1139" y="3473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800" dirty="0">
                    <a:latin typeface="Times LT Std" pitchFamily="18" charset="0"/>
                  </a:rPr>
                  <a:t>H</a:t>
                </a:r>
              </a:p>
            </p:txBody>
          </p:sp>
          <p:sp>
            <p:nvSpPr>
              <p:cNvPr id="44" name="Text Box 44"/>
              <p:cNvSpPr txBox="1">
                <a:spLocks noChangeArrowheads="1"/>
              </p:cNvSpPr>
              <p:nvPr/>
            </p:nvSpPr>
            <p:spPr bwMode="auto">
              <a:xfrm>
                <a:off x="1382" y="3193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800">
                    <a:latin typeface="Times LT Std" pitchFamily="18" charset="0"/>
                  </a:rPr>
                  <a:t>O</a:t>
                </a:r>
              </a:p>
            </p:txBody>
          </p:sp>
          <p:grpSp>
            <p:nvGrpSpPr>
              <p:cNvPr id="45" name="Group 45"/>
              <p:cNvGrpSpPr>
                <a:grpSpLocks/>
              </p:cNvGrpSpPr>
              <p:nvPr/>
            </p:nvGrpSpPr>
            <p:grpSpPr bwMode="auto">
              <a:xfrm rot="-2178069">
                <a:off x="1342" y="3203"/>
                <a:ext cx="131" cy="58"/>
                <a:chOff x="2880" y="3734"/>
                <a:chExt cx="131" cy="58"/>
              </a:xfrm>
            </p:grpSpPr>
            <p:sp>
              <p:nvSpPr>
                <p:cNvPr id="53" name="Oval 46"/>
                <p:cNvSpPr>
                  <a:spLocks noChangeArrowheads="1"/>
                </p:cNvSpPr>
                <p:nvPr/>
              </p:nvSpPr>
              <p:spPr bwMode="auto">
                <a:xfrm rot="5400000">
                  <a:off x="2963" y="373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  <p:sp>
              <p:nvSpPr>
                <p:cNvPr id="54" name="Oval 47"/>
                <p:cNvSpPr>
                  <a:spLocks noChangeArrowheads="1"/>
                </p:cNvSpPr>
                <p:nvPr/>
              </p:nvSpPr>
              <p:spPr bwMode="auto">
                <a:xfrm rot="5400000">
                  <a:off x="2880" y="374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</p:grpSp>
          <p:grpSp>
            <p:nvGrpSpPr>
              <p:cNvPr id="46" name="Group 48"/>
              <p:cNvGrpSpPr>
                <a:grpSpLocks/>
              </p:cNvGrpSpPr>
              <p:nvPr/>
            </p:nvGrpSpPr>
            <p:grpSpPr bwMode="auto">
              <a:xfrm rot="2178069" flipH="1">
                <a:off x="1499" y="3208"/>
                <a:ext cx="134" cy="55"/>
                <a:chOff x="2921" y="3762"/>
                <a:chExt cx="134" cy="55"/>
              </a:xfrm>
            </p:grpSpPr>
            <p:sp>
              <p:nvSpPr>
                <p:cNvPr id="51" name="Oval 49"/>
                <p:cNvSpPr>
                  <a:spLocks noChangeArrowheads="1"/>
                </p:cNvSpPr>
                <p:nvPr/>
              </p:nvSpPr>
              <p:spPr bwMode="auto">
                <a:xfrm rot="5400000">
                  <a:off x="3007" y="37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  <p:sp>
              <p:nvSpPr>
                <p:cNvPr id="52" name="Oval 50"/>
                <p:cNvSpPr>
                  <a:spLocks noChangeArrowheads="1"/>
                </p:cNvSpPr>
                <p:nvPr/>
              </p:nvSpPr>
              <p:spPr bwMode="auto">
                <a:xfrm rot="5400000">
                  <a:off x="2921" y="376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</p:grpSp>
          <p:sp>
            <p:nvSpPr>
              <p:cNvPr id="47" name="Line 51"/>
              <p:cNvSpPr>
                <a:spLocks noChangeShapeType="1"/>
              </p:cNvSpPr>
              <p:nvPr/>
            </p:nvSpPr>
            <p:spPr bwMode="auto">
              <a:xfrm flipH="1">
                <a:off x="1309" y="3383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grpSp>
            <p:nvGrpSpPr>
              <p:cNvPr id="48" name="Group 52"/>
              <p:cNvGrpSpPr>
                <a:grpSpLocks/>
              </p:cNvGrpSpPr>
              <p:nvPr/>
            </p:nvGrpSpPr>
            <p:grpSpPr bwMode="auto">
              <a:xfrm flipH="1">
                <a:off x="1541" y="3383"/>
                <a:ext cx="265" cy="321"/>
                <a:chOff x="2020" y="3479"/>
                <a:chExt cx="265" cy="321"/>
              </a:xfrm>
            </p:grpSpPr>
            <p:sp>
              <p:nvSpPr>
                <p:cNvPr id="4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020" y="3569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sz="1800" dirty="0">
                      <a:latin typeface="Times LT Std" pitchFamily="18" charset="0"/>
                    </a:rPr>
                    <a:t>H</a:t>
                  </a:r>
                </a:p>
              </p:txBody>
            </p:sp>
            <p:sp>
              <p:nvSpPr>
                <p:cNvPr id="5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189" y="3479"/>
                  <a:ext cx="96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GT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665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3418" y="1761009"/>
            <a:ext cx="692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Clase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3568" y="2149947"/>
            <a:ext cx="71746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603483" y="1729406"/>
            <a:ext cx="1380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</a:t>
            </a:r>
            <a:r>
              <a:rPr lang="en-US" sz="1800" dirty="0" smtClean="0">
                <a:latin typeface="Times LT Std" pitchFamily="18" charset="0"/>
              </a:rPr>
              <a:t>de </a:t>
            </a:r>
            <a:r>
              <a:rPr lang="en-US" sz="1800" dirty="0" err="1" smtClean="0">
                <a:latin typeface="Times LT Std" pitchFamily="18" charset="0"/>
              </a:rPr>
              <a:t>elances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20393" y="1728785"/>
            <a:ext cx="1677988" cy="3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de pares </a:t>
            </a:r>
            <a:r>
              <a:rPr lang="en-US" sz="1800" dirty="0" err="1" smtClean="0">
                <a:latin typeface="Times LT Std" pitchFamily="18" charset="0"/>
              </a:rPr>
              <a:t>libres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703368" y="1484784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dirty="0">
                <a:latin typeface="Times LT Std" pitchFamily="18" charset="0"/>
              </a:rPr>
              <a:t>Geometría molecular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5301605" y="1730266"/>
            <a:ext cx="97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LT Std" pitchFamily="18" charset="0"/>
              </a:rPr>
              <a:t>Arreglo</a:t>
            </a:r>
            <a:r>
              <a:rPr lang="en-US" sz="1800" dirty="0">
                <a:latin typeface="Times LT Std" pitchFamily="18" charset="0"/>
              </a:rPr>
              <a:t> 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603482" y="1547203"/>
            <a:ext cx="1" cy="30538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05683" y="1547203"/>
            <a:ext cx="0" cy="3073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898382" y="1547203"/>
            <a:ext cx="0" cy="30848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653665" y="1547203"/>
            <a:ext cx="1" cy="305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760" y="2459435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5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124448" y="245943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5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926260" y="245943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005760" y="2329904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triangular</a:t>
            </a:r>
          </a:p>
          <a:p>
            <a:r>
              <a:rPr lang="en-US" sz="1800" dirty="0" err="1">
                <a:latin typeface="Times LT Std" pitchFamily="18" charset="0"/>
              </a:rPr>
              <a:t>bipiramidal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834560" y="235384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triangular</a:t>
            </a:r>
          </a:p>
          <a:p>
            <a:r>
              <a:rPr lang="en-US" sz="1800">
                <a:latin typeface="Times LT Std" pitchFamily="18" charset="0"/>
              </a:rPr>
              <a:t>bipiramidal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11560" y="3018235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4</a:t>
            </a:r>
            <a:r>
              <a:rPr lang="en-US" sz="1800">
                <a:latin typeface="Times LT Std" pitchFamily="18" charset="0"/>
              </a:rPr>
              <a:t>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110160" y="301823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4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938960" y="301823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1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005760" y="2888704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triangular</a:t>
            </a:r>
          </a:p>
          <a:p>
            <a:r>
              <a:rPr lang="en-US" sz="1800">
                <a:latin typeface="Times LT Std" pitchFamily="18" charset="0"/>
              </a:rPr>
              <a:t>bipiramidal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910760" y="291264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tetrahedro deformado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62360" y="3627835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3</a:t>
            </a:r>
            <a:r>
              <a:rPr lang="en-US" sz="1800">
                <a:latin typeface="Times LT Std" pitchFamily="18" charset="0"/>
              </a:rPr>
              <a:t>E</a:t>
            </a:r>
            <a:r>
              <a:rPr lang="en-US" sz="1800" baseline="-25000">
                <a:latin typeface="Times LT Std" pitchFamily="18" charset="0"/>
              </a:rPr>
              <a:t>2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099048" y="362783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3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900860" y="362783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980360" y="3498304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triangular</a:t>
            </a:r>
          </a:p>
          <a:p>
            <a:r>
              <a:rPr lang="en-US" sz="1800">
                <a:latin typeface="Times LT Std" pitchFamily="18" charset="0"/>
              </a:rPr>
              <a:t>bipiramidal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834560" y="367464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en forma de T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87760" y="4304110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2</a:t>
            </a:r>
            <a:r>
              <a:rPr lang="en-US" sz="1800">
                <a:latin typeface="Times LT Std" pitchFamily="18" charset="0"/>
              </a:rPr>
              <a:t>E</a:t>
            </a:r>
            <a:r>
              <a:rPr lang="en-US" sz="1800" baseline="-25000">
                <a:latin typeface="Times LT Std" pitchFamily="18" charset="0"/>
              </a:rPr>
              <a:t>3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124448" y="4304110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2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926260" y="4304110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3</a:t>
            </a:r>
          </a:p>
        </p:txBody>
      </p:sp>
      <p:pic>
        <p:nvPicPr>
          <p:cNvPr id="32" name="Picture 33" descr="cha56011_t1001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10" y="4869904"/>
            <a:ext cx="1060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5234360" y="5386040"/>
            <a:ext cx="1524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/>
          <a:p>
            <a:endParaRPr lang="es-CO" sz="1800">
              <a:latin typeface="Times LT Std" pitchFamily="18" charset="0"/>
            </a:endParaRPr>
          </a:p>
        </p:txBody>
      </p:sp>
      <p:grpSp>
        <p:nvGrpSpPr>
          <p:cNvPr id="34" name="Group 35"/>
          <p:cNvGrpSpPr>
            <a:grpSpLocks/>
          </p:cNvGrpSpPr>
          <p:nvPr/>
        </p:nvGrpSpPr>
        <p:grpSpPr bwMode="auto">
          <a:xfrm rot="-5400000">
            <a:off x="5234360" y="5436840"/>
            <a:ext cx="228600" cy="76200"/>
            <a:chOff x="3824" y="3888"/>
            <a:chExt cx="144" cy="48"/>
          </a:xfrm>
        </p:grpSpPr>
        <p:sp>
          <p:nvSpPr>
            <p:cNvPr id="35" name="Oval 36"/>
            <p:cNvSpPr>
              <a:spLocks noChangeArrowheads="1"/>
            </p:cNvSpPr>
            <p:nvPr/>
          </p:nvSpPr>
          <p:spPr bwMode="auto">
            <a:xfrm rot="5400000">
              <a:off x="3920" y="38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1800">
                <a:latin typeface="Times LT Std" pitchFamily="18" charset="0"/>
              </a:endParaRPr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 rot="5400000">
              <a:off x="3824" y="38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1800">
                <a:latin typeface="Times LT Std" pitchFamily="18" charset="0"/>
              </a:endParaRPr>
            </a:p>
          </p:txBody>
        </p:sp>
      </p:grp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300192" y="5403304"/>
            <a:ext cx="1524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/>
          <a:p>
            <a:endParaRPr lang="es-CO" sz="1800">
              <a:latin typeface="Times LT Std" pitchFamily="18" charset="0"/>
            </a:endParaRPr>
          </a:p>
        </p:txBody>
      </p:sp>
      <p:grpSp>
        <p:nvGrpSpPr>
          <p:cNvPr id="38" name="Group 39"/>
          <p:cNvGrpSpPr>
            <a:grpSpLocks/>
          </p:cNvGrpSpPr>
          <p:nvPr/>
        </p:nvGrpSpPr>
        <p:grpSpPr bwMode="auto">
          <a:xfrm rot="-5400000">
            <a:off x="6249392" y="5436840"/>
            <a:ext cx="228600" cy="76200"/>
            <a:chOff x="3824" y="3888"/>
            <a:chExt cx="144" cy="48"/>
          </a:xfrm>
        </p:grpSpPr>
        <p:sp>
          <p:nvSpPr>
            <p:cNvPr id="39" name="Oval 40"/>
            <p:cNvSpPr>
              <a:spLocks noChangeArrowheads="1"/>
            </p:cNvSpPr>
            <p:nvPr/>
          </p:nvSpPr>
          <p:spPr bwMode="auto">
            <a:xfrm rot="5400000">
              <a:off x="3920" y="38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1800">
                <a:latin typeface="Times LT Std" pitchFamily="18" charset="0"/>
              </a:endParaRPr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 rot="5400000">
              <a:off x="3824" y="38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1800">
                <a:latin typeface="Times LT Std" pitchFamily="18" charset="0"/>
              </a:endParaRPr>
            </a:p>
          </p:txBody>
        </p:sp>
      </p:grp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5005760" y="4174579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triangular</a:t>
            </a:r>
          </a:p>
          <a:p>
            <a:r>
              <a:rPr lang="en-US" sz="1800">
                <a:latin typeface="Times LT Std" pitchFamily="18" charset="0"/>
              </a:rPr>
              <a:t>bipiramidal</a:t>
            </a: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5791944" y="6038304"/>
            <a:ext cx="762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/>
          <a:p>
            <a:endParaRPr lang="es-CO" sz="1800">
              <a:latin typeface="Times LT Std" pitchFamily="18" charset="0"/>
            </a:endParaRPr>
          </a:p>
        </p:txBody>
      </p:sp>
      <p:grpSp>
        <p:nvGrpSpPr>
          <p:cNvPr id="43" name="Group 44"/>
          <p:cNvGrpSpPr>
            <a:grpSpLocks/>
          </p:cNvGrpSpPr>
          <p:nvPr/>
        </p:nvGrpSpPr>
        <p:grpSpPr bwMode="auto">
          <a:xfrm rot="-5400000">
            <a:off x="5715744" y="6012904"/>
            <a:ext cx="228600" cy="76200"/>
            <a:chOff x="3824" y="3888"/>
            <a:chExt cx="144" cy="48"/>
          </a:xfrm>
        </p:grpSpPr>
        <p:sp>
          <p:nvSpPr>
            <p:cNvPr id="44" name="Oval 45"/>
            <p:cNvSpPr>
              <a:spLocks noChangeArrowheads="1"/>
            </p:cNvSpPr>
            <p:nvPr/>
          </p:nvSpPr>
          <p:spPr bwMode="auto">
            <a:xfrm rot="5400000">
              <a:off x="3920" y="38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1800">
                <a:latin typeface="Times LT Std" pitchFamily="18" charset="0"/>
              </a:endParaRPr>
            </a:p>
          </p:txBody>
        </p:sp>
        <p:sp>
          <p:nvSpPr>
            <p:cNvPr id="45" name="Oval 46"/>
            <p:cNvSpPr>
              <a:spLocks noChangeArrowheads="1"/>
            </p:cNvSpPr>
            <p:nvPr/>
          </p:nvSpPr>
          <p:spPr bwMode="auto">
            <a:xfrm rot="5400000">
              <a:off x="3824" y="38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1800">
                <a:latin typeface="Times LT Std" pitchFamily="18" charset="0"/>
              </a:endParaRPr>
            </a:p>
          </p:txBody>
        </p:sp>
      </p:grpSp>
      <p:grpSp>
        <p:nvGrpSpPr>
          <p:cNvPr id="46" name="Group 47"/>
          <p:cNvGrpSpPr>
            <a:grpSpLocks/>
          </p:cNvGrpSpPr>
          <p:nvPr/>
        </p:nvGrpSpPr>
        <p:grpSpPr bwMode="auto">
          <a:xfrm>
            <a:off x="6910760" y="4283521"/>
            <a:ext cx="1752600" cy="2154238"/>
            <a:chOff x="4560" y="2850"/>
            <a:chExt cx="1104" cy="1357"/>
          </a:xfrm>
        </p:grpSpPr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4560" y="2850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/>
                <a:t>lineal</a:t>
              </a:r>
            </a:p>
          </p:txBody>
        </p:sp>
        <p:grpSp>
          <p:nvGrpSpPr>
            <p:cNvPr id="48" name="Group 49"/>
            <p:cNvGrpSpPr>
              <a:grpSpLocks/>
            </p:cNvGrpSpPr>
            <p:nvPr/>
          </p:nvGrpSpPr>
          <p:grpSpPr bwMode="auto">
            <a:xfrm>
              <a:off x="4672" y="3189"/>
              <a:ext cx="688" cy="1018"/>
              <a:chOff x="4672" y="3189"/>
              <a:chExt cx="688" cy="1018"/>
            </a:xfrm>
          </p:grpSpPr>
          <p:sp>
            <p:nvSpPr>
              <p:cNvPr id="49" name="Text Box 50"/>
              <p:cNvSpPr txBox="1">
                <a:spLocks noChangeArrowheads="1"/>
              </p:cNvSpPr>
              <p:nvPr/>
            </p:nvSpPr>
            <p:spPr bwMode="auto">
              <a:xfrm>
                <a:off x="4974" y="3189"/>
                <a:ext cx="17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800">
                    <a:latin typeface="Imprint MT Shadow" pitchFamily="82" charset="0"/>
                  </a:rPr>
                  <a:t>I</a:t>
                </a:r>
              </a:p>
            </p:txBody>
          </p:sp>
          <p:sp>
            <p:nvSpPr>
              <p:cNvPr id="50" name="Line 51"/>
              <p:cNvSpPr>
                <a:spLocks noChangeShapeType="1"/>
              </p:cNvSpPr>
              <p:nvPr/>
            </p:nvSpPr>
            <p:spPr bwMode="auto">
              <a:xfrm flipV="1">
                <a:off x="5064" y="342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1" name="Line 52"/>
              <p:cNvSpPr>
                <a:spLocks noChangeShapeType="1"/>
              </p:cNvSpPr>
              <p:nvPr/>
            </p:nvSpPr>
            <p:spPr bwMode="auto">
              <a:xfrm flipV="1">
                <a:off x="5064" y="382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2" name="Line 53"/>
              <p:cNvSpPr>
                <a:spLocks noChangeShapeType="1"/>
              </p:cNvSpPr>
              <p:nvPr/>
            </p:nvSpPr>
            <p:spPr bwMode="auto">
              <a:xfrm rot="16200000" flipV="1">
                <a:off x="4840" y="3632"/>
                <a:ext cx="0" cy="19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grpSp>
            <p:nvGrpSpPr>
              <p:cNvPr id="53" name="Group 54"/>
              <p:cNvGrpSpPr>
                <a:grpSpLocks/>
              </p:cNvGrpSpPr>
              <p:nvPr/>
            </p:nvGrpSpPr>
            <p:grpSpPr bwMode="auto">
              <a:xfrm rot="-7634997">
                <a:off x="5264" y="3552"/>
                <a:ext cx="144" cy="48"/>
                <a:chOff x="3824" y="3888"/>
                <a:chExt cx="144" cy="48"/>
              </a:xfrm>
            </p:grpSpPr>
            <p:sp>
              <p:nvSpPr>
                <p:cNvPr id="64" name="Oval 55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1800"/>
                </a:p>
              </p:txBody>
            </p:sp>
            <p:sp>
              <p:nvSpPr>
                <p:cNvPr id="65" name="Oval 56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1800"/>
                </a:p>
              </p:txBody>
            </p:sp>
          </p:grpSp>
          <p:grpSp>
            <p:nvGrpSpPr>
              <p:cNvPr id="54" name="Group 57"/>
              <p:cNvGrpSpPr>
                <a:grpSpLocks/>
              </p:cNvGrpSpPr>
              <p:nvPr/>
            </p:nvGrpSpPr>
            <p:grpSpPr bwMode="auto">
              <a:xfrm rot="-3354668">
                <a:off x="5264" y="3792"/>
                <a:ext cx="144" cy="48"/>
                <a:chOff x="3824" y="3888"/>
                <a:chExt cx="144" cy="48"/>
              </a:xfrm>
            </p:grpSpPr>
            <p:sp>
              <p:nvSpPr>
                <p:cNvPr id="62" name="Oval 58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1800"/>
                </a:p>
              </p:txBody>
            </p:sp>
            <p:sp>
              <p:nvSpPr>
                <p:cNvPr id="63" name="Oval 59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1800"/>
                </a:p>
              </p:txBody>
            </p:sp>
          </p:grpSp>
          <p:sp>
            <p:nvSpPr>
              <p:cNvPr id="55" name="Line 60"/>
              <p:cNvSpPr>
                <a:spLocks noChangeShapeType="1"/>
              </p:cNvSpPr>
              <p:nvPr/>
            </p:nvSpPr>
            <p:spPr bwMode="auto">
              <a:xfrm flipV="1">
                <a:off x="5168" y="3600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6" name="Line 61"/>
              <p:cNvSpPr>
                <a:spLocks noChangeShapeType="1"/>
              </p:cNvSpPr>
              <p:nvPr/>
            </p:nvSpPr>
            <p:spPr bwMode="auto">
              <a:xfrm>
                <a:off x="5176" y="3720"/>
                <a:ext cx="144" cy="9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grpSp>
            <p:nvGrpSpPr>
              <p:cNvPr id="57" name="Group 62"/>
              <p:cNvGrpSpPr>
                <a:grpSpLocks/>
              </p:cNvGrpSpPr>
              <p:nvPr/>
            </p:nvGrpSpPr>
            <p:grpSpPr bwMode="auto">
              <a:xfrm rot="-5400000">
                <a:off x="4624" y="3696"/>
                <a:ext cx="144" cy="48"/>
                <a:chOff x="3824" y="3888"/>
                <a:chExt cx="144" cy="48"/>
              </a:xfrm>
            </p:grpSpPr>
            <p:sp>
              <p:nvSpPr>
                <p:cNvPr id="60" name="Oval 63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1800"/>
                </a:p>
              </p:txBody>
            </p:sp>
            <p:sp>
              <p:nvSpPr>
                <p:cNvPr id="61" name="Oval 64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 sz="1800"/>
                </a:p>
              </p:txBody>
            </p:sp>
          </p:grpSp>
          <p:sp>
            <p:nvSpPr>
              <p:cNvPr id="58" name="Text Box 65"/>
              <p:cNvSpPr txBox="1">
                <a:spLocks noChangeArrowheads="1"/>
              </p:cNvSpPr>
              <p:nvPr/>
            </p:nvSpPr>
            <p:spPr bwMode="auto">
              <a:xfrm>
                <a:off x="4976" y="3584"/>
                <a:ext cx="17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800">
                    <a:latin typeface="Imprint MT Shadow" pitchFamily="82" charset="0"/>
                  </a:rPr>
                  <a:t>I</a:t>
                </a:r>
              </a:p>
            </p:txBody>
          </p:sp>
          <p:sp>
            <p:nvSpPr>
              <p:cNvPr id="59" name="Text Box 66"/>
              <p:cNvSpPr txBox="1">
                <a:spLocks noChangeArrowheads="1"/>
              </p:cNvSpPr>
              <p:nvPr/>
            </p:nvSpPr>
            <p:spPr bwMode="auto">
              <a:xfrm>
                <a:off x="4976" y="3976"/>
                <a:ext cx="17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800">
                    <a:latin typeface="Imprint MT Shadow" pitchFamily="82" charset="0"/>
                  </a:rPr>
                  <a:t>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6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3418" y="1761009"/>
            <a:ext cx="692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Clase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3568" y="2149947"/>
            <a:ext cx="71746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603483" y="1729406"/>
            <a:ext cx="1380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</a:t>
            </a:r>
            <a:r>
              <a:rPr lang="en-US" sz="1800" dirty="0" smtClean="0">
                <a:latin typeface="Times LT Std" pitchFamily="18" charset="0"/>
              </a:rPr>
              <a:t>de </a:t>
            </a:r>
            <a:r>
              <a:rPr lang="en-US" sz="1800" dirty="0" err="1" smtClean="0">
                <a:latin typeface="Times LT Std" pitchFamily="18" charset="0"/>
              </a:rPr>
              <a:t>elances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20393" y="1728785"/>
            <a:ext cx="1677988" cy="3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de pares </a:t>
            </a:r>
            <a:r>
              <a:rPr lang="en-US" sz="1800" dirty="0" err="1" smtClean="0">
                <a:latin typeface="Times LT Std" pitchFamily="18" charset="0"/>
              </a:rPr>
              <a:t>libres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703368" y="1484784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dirty="0">
                <a:latin typeface="Times LT Std" pitchFamily="18" charset="0"/>
              </a:rPr>
              <a:t>Geometría molecular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5301605" y="1730266"/>
            <a:ext cx="97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LT Std" pitchFamily="18" charset="0"/>
              </a:rPr>
              <a:t>Arreglo</a:t>
            </a:r>
            <a:r>
              <a:rPr lang="en-US" sz="1800" dirty="0">
                <a:latin typeface="Times LT Std" pitchFamily="18" charset="0"/>
              </a:rPr>
              <a:t> 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603482" y="1547203"/>
            <a:ext cx="1" cy="30538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05683" y="1547203"/>
            <a:ext cx="0" cy="3073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898382" y="1547203"/>
            <a:ext cx="0" cy="30848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653665" y="1547203"/>
            <a:ext cx="1" cy="305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87400" y="24224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6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133600" y="242247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6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025900" y="242247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934200" y="24208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octahédrico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953000" y="24208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octahédrico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87400" y="3106688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5</a:t>
            </a:r>
            <a:r>
              <a:rPr lang="en-US" sz="1800">
                <a:latin typeface="Times LT Std" pitchFamily="18" charset="0"/>
              </a:rPr>
              <a:t>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300288" y="3106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5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887788" y="3106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1</a:t>
            </a: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4967288" y="3105100"/>
            <a:ext cx="1752600" cy="2058988"/>
            <a:chOff x="3312" y="1679"/>
            <a:chExt cx="1104" cy="1297"/>
          </a:xfrm>
        </p:grpSpPr>
        <p:pic>
          <p:nvPicPr>
            <p:cNvPr id="23" name="Picture 23" descr="cha56011_t1001i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" y="2000"/>
              <a:ext cx="942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3312" y="1679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>
                  <a:latin typeface="Times LT Std" pitchFamily="18" charset="0"/>
                </a:rPr>
                <a:t>octahédrico</a:t>
              </a:r>
            </a:p>
          </p:txBody>
        </p:sp>
        <p:grpSp>
          <p:nvGrpSpPr>
            <p:cNvPr id="25" name="Group 25"/>
            <p:cNvGrpSpPr>
              <a:grpSpLocks/>
            </p:cNvGrpSpPr>
            <p:nvPr/>
          </p:nvGrpSpPr>
          <p:grpSpPr bwMode="auto">
            <a:xfrm rot="10800000">
              <a:off x="3792" y="2880"/>
              <a:ext cx="144" cy="48"/>
              <a:chOff x="3824" y="3888"/>
              <a:chExt cx="144" cy="48"/>
            </a:xfrm>
          </p:grpSpPr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</p:grp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3840" y="2880"/>
              <a:ext cx="48" cy="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 sz="1800">
                <a:latin typeface="Times LT Std" pitchFamily="18" charset="0"/>
              </a:endParaRPr>
            </a:p>
          </p:txBody>
        </p:sp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6826253" y="3090812"/>
            <a:ext cx="2097088" cy="2657475"/>
            <a:chOff x="4579" y="1670"/>
            <a:chExt cx="1321" cy="1674"/>
          </a:xfrm>
        </p:grpSpPr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4579" y="1670"/>
              <a:ext cx="13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 err="1">
                  <a:latin typeface="Times LT Std" pitchFamily="18" charset="0"/>
                </a:rPr>
                <a:t>piramidal</a:t>
              </a:r>
              <a:r>
                <a:rPr lang="en-US" sz="1800" dirty="0">
                  <a:latin typeface="Times LT Std" pitchFamily="18" charset="0"/>
                </a:rPr>
                <a:t> </a:t>
              </a:r>
              <a:r>
                <a:rPr lang="en-US" sz="1800" dirty="0" err="1">
                  <a:latin typeface="Times LT Std" pitchFamily="18" charset="0"/>
                </a:rPr>
                <a:t>cuadrada</a:t>
              </a:r>
              <a:endParaRPr lang="en-US" sz="1800" dirty="0">
                <a:latin typeface="Times LT Std" pitchFamily="18" charset="0"/>
              </a:endParaRPr>
            </a:p>
          </p:txBody>
        </p:sp>
        <p:grpSp>
          <p:nvGrpSpPr>
            <p:cNvPr id="31" name="Group 31"/>
            <p:cNvGrpSpPr>
              <a:grpSpLocks/>
            </p:cNvGrpSpPr>
            <p:nvPr/>
          </p:nvGrpSpPr>
          <p:grpSpPr bwMode="auto">
            <a:xfrm>
              <a:off x="4704" y="2064"/>
              <a:ext cx="692" cy="1280"/>
              <a:chOff x="1104" y="2848"/>
              <a:chExt cx="692" cy="1280"/>
            </a:xfrm>
          </p:grpSpPr>
          <p:sp>
            <p:nvSpPr>
              <p:cNvPr id="32" name="Text Box 32"/>
              <p:cNvSpPr txBox="1">
                <a:spLocks noChangeArrowheads="1"/>
              </p:cNvSpPr>
              <p:nvPr/>
            </p:nvSpPr>
            <p:spPr bwMode="auto">
              <a:xfrm>
                <a:off x="1334" y="3433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800">
                    <a:latin typeface="Times LT Std" pitchFamily="18" charset="0"/>
                  </a:rPr>
                  <a:t>Br</a:t>
                </a:r>
              </a:p>
            </p:txBody>
          </p:sp>
          <p:sp>
            <p:nvSpPr>
              <p:cNvPr id="33" name="Text Box 33"/>
              <p:cNvSpPr txBox="1">
                <a:spLocks noChangeArrowheads="1"/>
              </p:cNvSpPr>
              <p:nvPr/>
            </p:nvSpPr>
            <p:spPr bwMode="auto">
              <a:xfrm>
                <a:off x="1152" y="310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800">
                    <a:latin typeface="Times LT Std" pitchFamily="18" charset="0"/>
                  </a:rPr>
                  <a:t>F</a:t>
                </a:r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>
                <a:off x="1296" y="3312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>
                <a:off x="1544" y="3696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grpSp>
            <p:nvGrpSpPr>
              <p:cNvPr id="36" name="Group 36"/>
              <p:cNvGrpSpPr>
                <a:grpSpLocks/>
              </p:cNvGrpSpPr>
              <p:nvPr/>
            </p:nvGrpSpPr>
            <p:grpSpPr bwMode="auto">
              <a:xfrm flipH="1">
                <a:off x="1296" y="3312"/>
                <a:ext cx="344" cy="528"/>
                <a:chOff x="2056" y="3408"/>
                <a:chExt cx="344" cy="528"/>
              </a:xfrm>
            </p:grpSpPr>
            <p:sp>
              <p:nvSpPr>
                <p:cNvPr id="46" name="Line 37"/>
                <p:cNvSpPr>
                  <a:spLocks noChangeShapeType="1"/>
                </p:cNvSpPr>
                <p:nvPr/>
              </p:nvSpPr>
              <p:spPr bwMode="auto">
                <a:xfrm>
                  <a:off x="2056" y="3408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GT"/>
                </a:p>
              </p:txBody>
            </p:sp>
            <p:sp>
              <p:nvSpPr>
                <p:cNvPr id="47" name="Line 38"/>
                <p:cNvSpPr>
                  <a:spLocks noChangeShapeType="1"/>
                </p:cNvSpPr>
                <p:nvPr/>
              </p:nvSpPr>
              <p:spPr bwMode="auto">
                <a:xfrm>
                  <a:off x="2304" y="3792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GT"/>
                </a:p>
              </p:txBody>
            </p:sp>
          </p:grpSp>
          <p:sp>
            <p:nvSpPr>
              <p:cNvPr id="37" name="Text Box 39"/>
              <p:cNvSpPr txBox="1">
                <a:spLocks noChangeArrowheads="1"/>
              </p:cNvSpPr>
              <p:nvPr/>
            </p:nvSpPr>
            <p:spPr bwMode="auto">
              <a:xfrm>
                <a:off x="1599" y="310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800">
                    <a:latin typeface="Times LT Std" pitchFamily="18" charset="0"/>
                  </a:rPr>
                  <a:t>F</a:t>
                </a: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/>
            </p:nvSpPr>
            <p:spPr bwMode="auto">
              <a:xfrm>
                <a:off x="1600" y="372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800">
                    <a:latin typeface="Times LT Std" pitchFamily="18" charset="0"/>
                  </a:rPr>
                  <a:t>F</a:t>
                </a:r>
              </a:p>
            </p:txBody>
          </p:sp>
          <p:sp>
            <p:nvSpPr>
              <p:cNvPr id="39" name="Text Box 41"/>
              <p:cNvSpPr txBox="1">
                <a:spLocks noChangeArrowheads="1"/>
              </p:cNvSpPr>
              <p:nvPr/>
            </p:nvSpPr>
            <p:spPr bwMode="auto">
              <a:xfrm>
                <a:off x="1104" y="372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800">
                    <a:latin typeface="Times LT Std" pitchFamily="18" charset="0"/>
                  </a:rPr>
                  <a:t>F</a:t>
                </a:r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 flipV="1">
                <a:off x="1480" y="3120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1" name="Text Box 43"/>
              <p:cNvSpPr txBox="1">
                <a:spLocks noChangeArrowheads="1"/>
              </p:cNvSpPr>
              <p:nvPr/>
            </p:nvSpPr>
            <p:spPr bwMode="auto">
              <a:xfrm>
                <a:off x="1375" y="28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800">
                    <a:latin typeface="Times LT Std" pitchFamily="18" charset="0"/>
                  </a:rPr>
                  <a:t>F</a:t>
                </a:r>
              </a:p>
            </p:txBody>
          </p:sp>
          <p:grpSp>
            <p:nvGrpSpPr>
              <p:cNvPr id="42" name="Group 44"/>
              <p:cNvGrpSpPr>
                <a:grpSpLocks/>
              </p:cNvGrpSpPr>
              <p:nvPr/>
            </p:nvGrpSpPr>
            <p:grpSpPr bwMode="auto">
              <a:xfrm rot="10800000">
                <a:off x="1408" y="4080"/>
                <a:ext cx="144" cy="48"/>
                <a:chOff x="3824" y="3888"/>
                <a:chExt cx="144" cy="48"/>
              </a:xfrm>
            </p:grpSpPr>
            <p:sp>
              <p:nvSpPr>
                <p:cNvPr id="44" name="Oval 45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  <p:sp>
              <p:nvSpPr>
                <p:cNvPr id="45" name="Oval 46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</p:grpSp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 flipV="1">
                <a:off x="1480" y="369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8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3418" y="1761009"/>
            <a:ext cx="692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Clase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3568" y="2149947"/>
            <a:ext cx="71746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603483" y="1729406"/>
            <a:ext cx="1380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</a:t>
            </a:r>
            <a:r>
              <a:rPr lang="en-US" sz="1800" dirty="0" smtClean="0">
                <a:latin typeface="Times LT Std" pitchFamily="18" charset="0"/>
              </a:rPr>
              <a:t>de </a:t>
            </a:r>
            <a:r>
              <a:rPr lang="en-US" sz="1800" dirty="0" err="1" smtClean="0">
                <a:latin typeface="Times LT Std" pitchFamily="18" charset="0"/>
              </a:rPr>
              <a:t>elances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20393" y="1728785"/>
            <a:ext cx="1677988" cy="3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# de pares </a:t>
            </a:r>
            <a:r>
              <a:rPr lang="en-US" sz="1800" dirty="0" err="1" smtClean="0">
                <a:latin typeface="Times LT Std" pitchFamily="18" charset="0"/>
              </a:rPr>
              <a:t>libres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703368" y="1484784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dirty="0">
                <a:latin typeface="Times LT Std" pitchFamily="18" charset="0"/>
              </a:rPr>
              <a:t>Geometría molecular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5301605" y="1730266"/>
            <a:ext cx="97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LT Std" pitchFamily="18" charset="0"/>
              </a:rPr>
              <a:t>Arreglo</a:t>
            </a:r>
            <a:r>
              <a:rPr lang="en-US" sz="1800" dirty="0">
                <a:latin typeface="Times LT Std" pitchFamily="18" charset="0"/>
              </a:rPr>
              <a:t> 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603482" y="1547203"/>
            <a:ext cx="1" cy="30538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05683" y="1547203"/>
            <a:ext cx="0" cy="3073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898382" y="1547203"/>
            <a:ext cx="0" cy="30848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653665" y="1547203"/>
            <a:ext cx="1" cy="305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568" y="2357785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6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182168" y="235778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6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858568" y="235778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830368" y="2356197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octahédrico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849168" y="2356197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octahédrico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83568" y="3041997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5</a:t>
            </a:r>
            <a:r>
              <a:rPr lang="en-US" sz="1800">
                <a:latin typeface="Times LT Std" pitchFamily="18" charset="0"/>
              </a:rPr>
              <a:t>E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182168" y="3041997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5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858568" y="3041997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1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849168" y="3040410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octahédrico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830368" y="288801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piramidal cauadrada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83568" y="3821460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AB</a:t>
            </a:r>
            <a:r>
              <a:rPr lang="en-US" sz="1800" baseline="-25000">
                <a:latin typeface="Times LT Std" pitchFamily="18" charset="0"/>
              </a:rPr>
              <a:t>4</a:t>
            </a:r>
            <a:r>
              <a:rPr lang="en-US" sz="1800">
                <a:latin typeface="Times LT Std" pitchFamily="18" charset="0"/>
              </a:rPr>
              <a:t>E</a:t>
            </a:r>
            <a:r>
              <a:rPr lang="en-US" sz="1800" baseline="-25000">
                <a:latin typeface="Times LT Std" pitchFamily="18" charset="0"/>
              </a:rPr>
              <a:t>2</a:t>
            </a:r>
            <a:endParaRPr lang="en-US" sz="1800">
              <a:latin typeface="Times LT Std" pitchFamily="18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182168" y="3821460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4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3845868" y="3821460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2</a:t>
            </a:r>
          </a:p>
        </p:txBody>
      </p: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4925368" y="3819872"/>
            <a:ext cx="1752600" cy="2057400"/>
            <a:chOff x="3312" y="2170"/>
            <a:chExt cx="1104" cy="1296"/>
          </a:xfrm>
        </p:grpSpPr>
        <p:grpSp>
          <p:nvGrpSpPr>
            <p:cNvPr id="28" name="Group 29"/>
            <p:cNvGrpSpPr>
              <a:grpSpLocks/>
            </p:cNvGrpSpPr>
            <p:nvPr/>
          </p:nvGrpSpPr>
          <p:grpSpPr bwMode="auto">
            <a:xfrm>
              <a:off x="3392" y="2496"/>
              <a:ext cx="942" cy="970"/>
              <a:chOff x="3392" y="3022"/>
              <a:chExt cx="942" cy="970"/>
            </a:xfrm>
          </p:grpSpPr>
          <p:pic>
            <p:nvPicPr>
              <p:cNvPr id="30" name="Picture 30" descr="cha56011_t1001i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2" y="3022"/>
                <a:ext cx="942" cy="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" name="Group 31"/>
              <p:cNvGrpSpPr>
                <a:grpSpLocks/>
              </p:cNvGrpSpPr>
              <p:nvPr/>
            </p:nvGrpSpPr>
            <p:grpSpPr bwMode="auto">
              <a:xfrm rot="10800000">
                <a:off x="3792" y="3896"/>
                <a:ext cx="144" cy="48"/>
                <a:chOff x="3824" y="3888"/>
                <a:chExt cx="144" cy="48"/>
              </a:xfrm>
            </p:grpSpPr>
            <p:sp>
              <p:nvSpPr>
                <p:cNvPr id="37" name="Oval 32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  <p:sp>
              <p:nvSpPr>
                <p:cNvPr id="38" name="Oval 33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</p:grp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3840" y="3896"/>
                <a:ext cx="48" cy="9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  <p:grpSp>
            <p:nvGrpSpPr>
              <p:cNvPr id="33" name="Group 35"/>
              <p:cNvGrpSpPr>
                <a:grpSpLocks/>
              </p:cNvGrpSpPr>
              <p:nvPr/>
            </p:nvGrpSpPr>
            <p:grpSpPr bwMode="auto">
              <a:xfrm rot="10800000">
                <a:off x="3792" y="3024"/>
                <a:ext cx="144" cy="48"/>
                <a:chOff x="3824" y="3888"/>
                <a:chExt cx="144" cy="48"/>
              </a:xfrm>
            </p:grpSpPr>
            <p:sp>
              <p:nvSpPr>
                <p:cNvPr id="35" name="Oval 36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  <p:sp>
              <p:nvSpPr>
                <p:cNvPr id="36" name="Oval 37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CO" sz="1800">
                    <a:latin typeface="Times LT Std" pitchFamily="18" charset="0"/>
                  </a:endParaRPr>
                </a:p>
              </p:txBody>
            </p:sp>
          </p:grpSp>
          <p:sp>
            <p:nvSpPr>
              <p:cNvPr id="34" name="Rectangle 38"/>
              <p:cNvSpPr>
                <a:spLocks noChangeArrowheads="1"/>
              </p:cNvSpPr>
              <p:nvPr/>
            </p:nvSpPr>
            <p:spPr bwMode="auto">
              <a:xfrm>
                <a:off x="3840" y="3024"/>
                <a:ext cx="48" cy="9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</p:grp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3312" y="2170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>
                  <a:latin typeface="Times LT Std" pitchFamily="18" charset="0"/>
                </a:rPr>
                <a:t>octahédrico</a:t>
              </a:r>
            </a:p>
          </p:txBody>
        </p:sp>
      </p:grp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6754168" y="3832572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cuadrada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plana</a:t>
            </a:r>
            <a:endParaRPr lang="en-US" sz="1800" dirty="0">
              <a:latin typeface="Times LT Std" pitchFamily="18" charset="0"/>
            </a:endParaRPr>
          </a:p>
        </p:txBody>
      </p:sp>
      <p:grpSp>
        <p:nvGrpSpPr>
          <p:cNvPr id="40" name="Group 42"/>
          <p:cNvGrpSpPr>
            <a:grpSpLocks/>
          </p:cNvGrpSpPr>
          <p:nvPr/>
        </p:nvGrpSpPr>
        <p:grpSpPr bwMode="auto">
          <a:xfrm>
            <a:off x="7166918" y="4261197"/>
            <a:ext cx="1035050" cy="1600200"/>
            <a:chOff x="4704" y="2592"/>
            <a:chExt cx="709" cy="1096"/>
          </a:xfrm>
        </p:grpSpPr>
        <p:sp>
          <p:nvSpPr>
            <p:cNvPr id="41" name="Text Box 43"/>
            <p:cNvSpPr txBox="1">
              <a:spLocks noChangeArrowheads="1"/>
            </p:cNvSpPr>
            <p:nvPr/>
          </p:nvSpPr>
          <p:spPr bwMode="auto">
            <a:xfrm>
              <a:off x="4935" y="2993"/>
              <a:ext cx="30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>
                  <a:latin typeface="Times LT Std" pitchFamily="18" charset="0"/>
                </a:rPr>
                <a:t>Xe</a:t>
              </a:r>
            </a:p>
          </p:txBody>
        </p:sp>
        <p:sp>
          <p:nvSpPr>
            <p:cNvPr id="42" name="Text Box 44"/>
            <p:cNvSpPr txBox="1">
              <a:spLocks noChangeArrowheads="1"/>
            </p:cNvSpPr>
            <p:nvPr/>
          </p:nvSpPr>
          <p:spPr bwMode="auto">
            <a:xfrm>
              <a:off x="4752" y="2664"/>
              <a:ext cx="2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>
                  <a:latin typeface="Times LT Std" pitchFamily="18" charset="0"/>
                </a:rPr>
                <a:t>F</a:t>
              </a:r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>
              <a:off x="4896" y="2872"/>
              <a:ext cx="9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4" name="Line 46"/>
            <p:cNvSpPr>
              <a:spLocks noChangeShapeType="1"/>
            </p:cNvSpPr>
            <p:nvPr/>
          </p:nvSpPr>
          <p:spPr bwMode="auto">
            <a:xfrm>
              <a:off x="5144" y="3256"/>
              <a:ext cx="9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grpSp>
          <p:nvGrpSpPr>
            <p:cNvPr id="45" name="Group 47"/>
            <p:cNvGrpSpPr>
              <a:grpSpLocks/>
            </p:cNvGrpSpPr>
            <p:nvPr/>
          </p:nvGrpSpPr>
          <p:grpSpPr bwMode="auto">
            <a:xfrm flipH="1">
              <a:off x="4896" y="2872"/>
              <a:ext cx="344" cy="528"/>
              <a:chOff x="2056" y="3408"/>
              <a:chExt cx="344" cy="528"/>
            </a:xfrm>
          </p:grpSpPr>
          <p:sp>
            <p:nvSpPr>
              <p:cNvPr id="57" name="Line 48"/>
              <p:cNvSpPr>
                <a:spLocks noChangeShapeType="1"/>
              </p:cNvSpPr>
              <p:nvPr/>
            </p:nvSpPr>
            <p:spPr bwMode="auto">
              <a:xfrm>
                <a:off x="2056" y="3408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8" name="Line 49"/>
              <p:cNvSpPr>
                <a:spLocks noChangeShapeType="1"/>
              </p:cNvSpPr>
              <p:nvPr/>
            </p:nvSpPr>
            <p:spPr bwMode="auto">
              <a:xfrm>
                <a:off x="2304" y="3792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5199" y="2664"/>
              <a:ext cx="2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>
                  <a:latin typeface="Times LT Std" pitchFamily="18" charset="0"/>
                </a:rPr>
                <a:t>F</a:t>
              </a:r>
            </a:p>
          </p:txBody>
        </p:sp>
        <p:sp>
          <p:nvSpPr>
            <p:cNvPr id="47" name="Text Box 51"/>
            <p:cNvSpPr txBox="1">
              <a:spLocks noChangeArrowheads="1"/>
            </p:cNvSpPr>
            <p:nvPr/>
          </p:nvSpPr>
          <p:spPr bwMode="auto">
            <a:xfrm>
              <a:off x="5200" y="3280"/>
              <a:ext cx="2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>
                  <a:latin typeface="Times LT Std" pitchFamily="18" charset="0"/>
                </a:rPr>
                <a:t>F</a:t>
              </a:r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auto">
            <a:xfrm>
              <a:off x="4704" y="3280"/>
              <a:ext cx="2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>
                  <a:latin typeface="Times LT Std" pitchFamily="18" charset="0"/>
                </a:rPr>
                <a:t>F</a:t>
              </a:r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 flipV="1">
              <a:off x="5080" y="268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grpSp>
          <p:nvGrpSpPr>
            <p:cNvPr id="50" name="Group 54"/>
            <p:cNvGrpSpPr>
              <a:grpSpLocks/>
            </p:cNvGrpSpPr>
            <p:nvPr/>
          </p:nvGrpSpPr>
          <p:grpSpPr bwMode="auto">
            <a:xfrm rot="10800000">
              <a:off x="5008" y="3640"/>
              <a:ext cx="144" cy="48"/>
              <a:chOff x="3824" y="3888"/>
              <a:chExt cx="144" cy="48"/>
            </a:xfrm>
          </p:grpSpPr>
          <p:sp>
            <p:nvSpPr>
              <p:cNvPr id="55" name="Oval 55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  <p:sp>
            <p:nvSpPr>
              <p:cNvPr id="56" name="Oval 56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</p:grp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 flipV="1">
              <a:off x="5080" y="325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grpSp>
          <p:nvGrpSpPr>
            <p:cNvPr id="52" name="Group 58"/>
            <p:cNvGrpSpPr>
              <a:grpSpLocks/>
            </p:cNvGrpSpPr>
            <p:nvPr/>
          </p:nvGrpSpPr>
          <p:grpSpPr bwMode="auto">
            <a:xfrm rot="10800000">
              <a:off x="5008" y="2592"/>
              <a:ext cx="144" cy="48"/>
              <a:chOff x="3824" y="3888"/>
              <a:chExt cx="144" cy="48"/>
            </a:xfrm>
          </p:grpSpPr>
          <p:sp>
            <p:nvSpPr>
              <p:cNvPr id="53" name="Oval 59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  <p:sp>
            <p:nvSpPr>
              <p:cNvPr id="54" name="Oval 60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 sz="1800">
                  <a:latin typeface="Times LT Std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89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7814"/>
            <a:ext cx="5435049" cy="68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1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35343"/>
              </p:ext>
            </p:extLst>
          </p:nvPr>
        </p:nvGraphicFramePr>
        <p:xfrm>
          <a:off x="323528" y="2370192"/>
          <a:ext cx="8496943" cy="1706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96144"/>
                <a:gridCol w="1584176"/>
                <a:gridCol w="1656184"/>
                <a:gridCol w="1656184"/>
                <a:gridCol w="230425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AB</a:t>
                      </a:r>
                      <a:r>
                        <a:rPr lang="en-US" sz="2000" baseline="-25000" dirty="0" smtClean="0"/>
                        <a:t>2</a:t>
                      </a:r>
                      <a:endParaRPr lang="es-G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AB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dirty="0" smtClean="0">
                        <a:latin typeface="Times LT St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AB</a:t>
                      </a:r>
                      <a:r>
                        <a:rPr lang="en-US" sz="2000" baseline="-25000" dirty="0" smtClean="0"/>
                        <a:t>4</a:t>
                      </a:r>
                      <a:endParaRPr lang="en-US" sz="2000" dirty="0" smtClean="0">
                        <a:latin typeface="Times LT St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AB</a:t>
                      </a:r>
                      <a:r>
                        <a:rPr lang="en-US" sz="2000" baseline="-25000" dirty="0" smtClean="0"/>
                        <a:t>5</a:t>
                      </a:r>
                      <a:endParaRPr lang="en-US" sz="2000" dirty="0" smtClean="0">
                        <a:latin typeface="Times LT St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AB</a:t>
                      </a:r>
                      <a:r>
                        <a:rPr lang="en-US" sz="2000" baseline="-25000" dirty="0" smtClean="0"/>
                        <a:t>6</a:t>
                      </a:r>
                      <a:endParaRPr lang="en-US" sz="2000" dirty="0" smtClean="0">
                        <a:latin typeface="Times LT St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sz="2000" dirty="0" smtClean="0"/>
                        <a:t>Lineal </a:t>
                      </a:r>
                      <a:endParaRPr lang="es-G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dirty="0" smtClean="0"/>
                        <a:t>Triangular</a:t>
                      </a:r>
                    </a:p>
                    <a:p>
                      <a:r>
                        <a:rPr lang="es-GT" sz="2000" dirty="0" smtClean="0"/>
                        <a:t>Angular</a:t>
                      </a:r>
                      <a:endParaRPr lang="es-G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dirty="0" smtClean="0"/>
                        <a:t>Tetraédrica</a:t>
                      </a:r>
                    </a:p>
                    <a:p>
                      <a:r>
                        <a:rPr lang="es-GT" sz="2000" dirty="0" smtClean="0"/>
                        <a:t>Piramidal</a:t>
                      </a:r>
                    </a:p>
                    <a:p>
                      <a:r>
                        <a:rPr lang="es-GT" sz="2000" dirty="0" smtClean="0"/>
                        <a:t>angular</a:t>
                      </a:r>
                      <a:endParaRPr lang="es-G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dirty="0" err="1" smtClean="0"/>
                        <a:t>Bipiramidal</a:t>
                      </a:r>
                      <a:endParaRPr lang="es-GT" sz="2000" dirty="0" smtClean="0"/>
                    </a:p>
                    <a:p>
                      <a:r>
                        <a:rPr lang="es-GT" sz="2000" dirty="0" smtClean="0"/>
                        <a:t>Balancín </a:t>
                      </a:r>
                    </a:p>
                    <a:p>
                      <a:r>
                        <a:rPr lang="es-GT" sz="2000" dirty="0" smtClean="0"/>
                        <a:t>Forma de te</a:t>
                      </a:r>
                    </a:p>
                    <a:p>
                      <a:endParaRPr lang="es-G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dirty="0" smtClean="0"/>
                        <a:t>Octaédrica </a:t>
                      </a:r>
                    </a:p>
                    <a:p>
                      <a:r>
                        <a:rPr lang="es-GT" sz="2000" dirty="0" smtClean="0"/>
                        <a:t>Pirámide cuadrada </a:t>
                      </a:r>
                    </a:p>
                    <a:p>
                      <a:r>
                        <a:rPr lang="es-GT" sz="2000" dirty="0" smtClean="0"/>
                        <a:t>Cuadrada palana</a:t>
                      </a:r>
                      <a:endParaRPr lang="es-GT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923928" y="83671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000" dirty="0" smtClean="0"/>
              <a:t>RPECV</a:t>
            </a:r>
            <a:endParaRPr lang="es-GT" sz="4000" dirty="0"/>
          </a:p>
        </p:txBody>
      </p:sp>
    </p:spTree>
    <p:extLst>
      <p:ext uri="{BB962C8B-B14F-4D97-AF65-F5344CB8AC3E}">
        <p14:creationId xmlns:p14="http://schemas.microsoft.com/office/powerpoint/2010/main" val="41701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994255_316847001781352_17722556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893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28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FFFF00"/>
                </a:solidFill>
              </a:rPr>
              <a:t>Enlaces </a:t>
            </a:r>
            <a:endParaRPr lang="es-GT" dirty="0">
              <a:solidFill>
                <a:srgbClr val="FFFF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043608" y="1268760"/>
            <a:ext cx="0" cy="4824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79512" y="1268760"/>
            <a:ext cx="88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Energía</a:t>
            </a:r>
            <a:endParaRPr lang="es-GT" dirty="0"/>
          </a:p>
        </p:txBody>
      </p:sp>
      <p:sp>
        <p:nvSpPr>
          <p:cNvPr id="8" name="7 CuadroTexto"/>
          <p:cNvSpPr txBox="1"/>
          <p:nvPr/>
        </p:nvSpPr>
        <p:spPr>
          <a:xfrm>
            <a:off x="1619672" y="56612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1S</a:t>
            </a:r>
            <a:endParaRPr lang="es-GT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1619672" y="5661248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619672" y="471585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2S</a:t>
            </a:r>
            <a:endParaRPr lang="es-GT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1619672" y="4715852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619672" y="306896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/>
              <a:t>3</a:t>
            </a:r>
            <a:r>
              <a:rPr lang="es-GT" dirty="0" smtClean="0"/>
              <a:t>S</a:t>
            </a:r>
            <a:endParaRPr lang="es-GT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1619672" y="306896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2339752" y="39330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2p</a:t>
            </a:r>
            <a:endParaRPr lang="es-GT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2339752" y="393305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987824" y="393305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635896" y="393305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339752" y="234888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/>
              <a:t>3</a:t>
            </a:r>
            <a:r>
              <a:rPr lang="es-GT" dirty="0" smtClean="0"/>
              <a:t>S</a:t>
            </a:r>
            <a:endParaRPr lang="es-GT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2339752" y="234888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987824" y="234888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635896" y="234888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1763688" y="5265204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1907704" y="5265204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V="1">
            <a:off x="1763688" y="4329100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1916088" y="4329100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V="1">
            <a:off x="2475384" y="3501008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3123456" y="3501008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3779912" y="3501008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5652120" y="234888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6300192" y="234888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6948264" y="234888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6084168" y="2420888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6732240" y="2420888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>
            <a:off x="7380312" y="2420888"/>
            <a:ext cx="0" cy="32403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Elipse"/>
          <p:cNvSpPr/>
          <p:nvPr/>
        </p:nvSpPr>
        <p:spPr>
          <a:xfrm>
            <a:off x="1403648" y="4117722"/>
            <a:ext cx="936104" cy="967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noFill/>
            </a:endParaRPr>
          </a:p>
        </p:txBody>
      </p:sp>
      <p:sp>
        <p:nvSpPr>
          <p:cNvPr id="54" name="53 Elipse"/>
          <p:cNvSpPr/>
          <p:nvPr/>
        </p:nvSpPr>
        <p:spPr>
          <a:xfrm>
            <a:off x="3419872" y="3212976"/>
            <a:ext cx="936104" cy="967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7415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4617E-6 L -0.36615 0.157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786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90053E-7 L -0.37812 0.154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7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4617E-6 L -0.36614 0.157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78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90053E-7 L -0.37795 0.154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7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4617E-6 L -0.36615 0.157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786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9.90053E-7 L -0.37795 0.1547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7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4" grpId="0" animBg="1"/>
      <p:bldP spid="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FFFF00"/>
                </a:solidFill>
              </a:rPr>
              <a:t>Electronegatividad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s-GT" dirty="0" smtClean="0">
                <a:solidFill>
                  <a:srgbClr val="0070C0"/>
                </a:solidFill>
              </a:rPr>
              <a:t>Capacidad de atraer electrones o sustentar cargas negativas.</a:t>
            </a:r>
          </a:p>
          <a:p>
            <a:endParaRPr lang="es-GT" sz="1800" dirty="0" smtClean="0">
              <a:solidFill>
                <a:srgbClr val="0070C0"/>
              </a:solidFill>
            </a:endParaRPr>
          </a:p>
          <a:p>
            <a:endParaRPr lang="es-GT" sz="1800" dirty="0">
              <a:solidFill>
                <a:srgbClr val="0070C0"/>
              </a:solidFill>
            </a:endParaRPr>
          </a:p>
          <a:p>
            <a:endParaRPr lang="es-GT" sz="1800" dirty="0" smtClean="0">
              <a:solidFill>
                <a:srgbClr val="0070C0"/>
              </a:solidFill>
            </a:endParaRPr>
          </a:p>
          <a:p>
            <a:endParaRPr lang="es-GT" sz="1800" dirty="0">
              <a:solidFill>
                <a:srgbClr val="0070C0"/>
              </a:solidFill>
            </a:endParaRPr>
          </a:p>
          <a:p>
            <a:endParaRPr lang="es-GT" sz="1800" dirty="0" smtClean="0">
              <a:solidFill>
                <a:srgbClr val="0070C0"/>
              </a:solidFill>
            </a:endParaRPr>
          </a:p>
          <a:p>
            <a:endParaRPr lang="es-GT" sz="1800" dirty="0">
              <a:solidFill>
                <a:srgbClr val="0070C0"/>
              </a:solidFill>
            </a:endParaRPr>
          </a:p>
          <a:p>
            <a:endParaRPr lang="es-GT" sz="1800" dirty="0" smtClean="0">
              <a:solidFill>
                <a:srgbClr val="0070C0"/>
              </a:solidFill>
            </a:endParaRPr>
          </a:p>
          <a:p>
            <a:endParaRPr lang="es-GT" sz="1800" dirty="0">
              <a:solidFill>
                <a:srgbClr val="0070C0"/>
              </a:solidFill>
            </a:endParaRPr>
          </a:p>
          <a:p>
            <a:endParaRPr lang="es-GT" sz="1800" dirty="0" smtClean="0">
              <a:solidFill>
                <a:srgbClr val="0070C0"/>
              </a:solidFill>
            </a:endParaRPr>
          </a:p>
          <a:p>
            <a:endParaRPr lang="es-GT" sz="1800" dirty="0">
              <a:solidFill>
                <a:srgbClr val="0070C0"/>
              </a:solidFill>
            </a:endParaRPr>
          </a:p>
          <a:p>
            <a:r>
              <a:rPr lang="es-GT" sz="1800" dirty="0" smtClean="0">
                <a:solidFill>
                  <a:srgbClr val="0070C0"/>
                </a:solidFill>
              </a:rPr>
              <a:t>Diferencia de 1.7</a:t>
            </a:r>
            <a:endParaRPr lang="es-GT" sz="1800" dirty="0">
              <a:solidFill>
                <a:srgbClr val="0070C0"/>
              </a:solidFill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203848" y="3306084"/>
            <a:ext cx="4267200" cy="2787650"/>
            <a:chOff x="178" y="1246"/>
            <a:chExt cx="3456" cy="2258"/>
          </a:xfrm>
        </p:grpSpPr>
        <p:pic>
          <p:nvPicPr>
            <p:cNvPr id="6" name="Picture 21" descr="cha56011_09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1246"/>
              <a:ext cx="3456" cy="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908" y="2240"/>
              <a:ext cx="328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H</a:t>
              </a: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2375" y="2216"/>
              <a:ext cx="30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F</a:t>
              </a:r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3934120" y="39193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solidFill>
                  <a:srgbClr val="0070C0"/>
                </a:solidFill>
              </a:rPr>
              <a:t>2.1</a:t>
            </a:r>
            <a:endParaRPr lang="es-GT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849713" y="39193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solidFill>
                  <a:srgbClr val="0070C0"/>
                </a:solidFill>
              </a:rPr>
              <a:t>4.0</a:t>
            </a:r>
            <a:endParaRPr lang="es-GT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6361" y="31598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solidFill>
                  <a:srgbClr val="0070C0"/>
                </a:solidFill>
              </a:rPr>
              <a:t>1.9</a:t>
            </a:r>
            <a:endParaRPr lang="es-GT" dirty="0">
              <a:solidFill>
                <a:srgbClr val="0070C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64816" y="4466812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dirty="0" smtClean="0">
                <a:solidFill>
                  <a:srgbClr val="0070C0"/>
                </a:solidFill>
              </a:rPr>
              <a:t>•</a:t>
            </a:r>
            <a:endParaRPr lang="es-GT" sz="2800" dirty="0">
              <a:solidFill>
                <a:srgbClr val="0070C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41252" y="4438299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dirty="0" smtClean="0">
                <a:solidFill>
                  <a:srgbClr val="0070C0"/>
                </a:solidFill>
              </a:rPr>
              <a:t>•</a:t>
            </a:r>
            <a:endParaRPr lang="es-GT" sz="2800" dirty="0">
              <a:solidFill>
                <a:srgbClr val="0070C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70647" y="4343701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400" dirty="0" smtClean="0">
                <a:solidFill>
                  <a:srgbClr val="FFFF00"/>
                </a:solidFill>
              </a:rPr>
              <a:t>+</a:t>
            </a:r>
            <a:endParaRPr lang="es-GT" sz="4400" dirty="0">
              <a:solidFill>
                <a:srgbClr val="FFFF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497785" y="4288706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400" dirty="0" smtClean="0">
                <a:solidFill>
                  <a:srgbClr val="002060"/>
                </a:solidFill>
              </a:rPr>
              <a:t>-</a:t>
            </a:r>
            <a:endParaRPr lang="es-GT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25815E-7 L 0.05156 -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18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7657E-7 L 0.05417 -0.003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2" grpId="1"/>
      <p:bldP spid="14" grpId="0"/>
      <p:bldP spid="14" grpId="1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176465" y="2052116"/>
            <a:ext cx="444500" cy="469900"/>
            <a:chOff x="1440" y="2320"/>
            <a:chExt cx="280" cy="296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482" y="2361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latin typeface="Times LT Std" pitchFamily="18" charset="0"/>
                </a:rPr>
                <a:t>F</a:t>
              </a: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440" y="2400"/>
              <a:ext cx="48" cy="144"/>
              <a:chOff x="1440" y="2400"/>
              <a:chExt cx="48" cy="144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1672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8" name="Group 14"/>
            <p:cNvGrpSpPr>
              <a:grpSpLocks/>
            </p:cNvGrpSpPr>
            <p:nvPr/>
          </p:nvGrpSpPr>
          <p:grpSpPr bwMode="auto">
            <a:xfrm rot="5400000">
              <a:off x="1552" y="2272"/>
              <a:ext cx="48" cy="144"/>
              <a:chOff x="1440" y="2400"/>
              <a:chExt cx="48" cy="144"/>
            </a:xfrm>
          </p:grpSpPr>
          <p:sp>
            <p:nvSpPr>
              <p:cNvPr id="12" name="Oval 15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3" name="Oval 16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 rot="5400000">
              <a:off x="1552" y="2520"/>
              <a:ext cx="48" cy="144"/>
              <a:chOff x="1440" y="2400"/>
              <a:chExt cx="48" cy="144"/>
            </a:xfrm>
          </p:grpSpPr>
          <p:sp>
            <p:nvSpPr>
              <p:cNvPr id="10" name="Oval 18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1" name="Oval 19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grpSp>
        <p:nvGrpSpPr>
          <p:cNvPr id="16" name="Group 159"/>
          <p:cNvGrpSpPr>
            <a:grpSpLocks/>
          </p:cNvGrpSpPr>
          <p:nvPr/>
        </p:nvGrpSpPr>
        <p:grpSpPr bwMode="auto">
          <a:xfrm>
            <a:off x="2882902" y="2052116"/>
            <a:ext cx="1022350" cy="469900"/>
            <a:chOff x="2092" y="1488"/>
            <a:chExt cx="644" cy="296"/>
          </a:xfrm>
        </p:grpSpPr>
        <p:grpSp>
          <p:nvGrpSpPr>
            <p:cNvPr id="17" name="Group 32"/>
            <p:cNvGrpSpPr>
              <a:grpSpLocks/>
            </p:cNvGrpSpPr>
            <p:nvPr/>
          </p:nvGrpSpPr>
          <p:grpSpPr bwMode="auto">
            <a:xfrm>
              <a:off x="2464" y="1488"/>
              <a:ext cx="272" cy="296"/>
              <a:chOff x="2272" y="2160"/>
              <a:chExt cx="272" cy="296"/>
            </a:xfrm>
          </p:grpSpPr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2306" y="220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>
                    <a:latin typeface="Times LT Std" pitchFamily="18" charset="0"/>
                  </a:rPr>
                  <a:t>F</a:t>
                </a:r>
              </a:p>
            </p:txBody>
          </p:sp>
          <p:grpSp>
            <p:nvGrpSpPr>
              <p:cNvPr id="20" name="Group 22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28" name="Oval 23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29" name="Oval 24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21" name="Oval 25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22" name="Group 26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26" name="Oval 2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27" name="Oval 2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23" name="Group 29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24" name="Oval 3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25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</p:grp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2092" y="1524"/>
              <a:ext cx="2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latin typeface="Times LT Std" pitchFamily="18" charset="0"/>
                </a:rPr>
                <a:t>+</a:t>
              </a:r>
            </a:p>
          </p:txBody>
        </p:sp>
      </p:grpSp>
      <p:grpSp>
        <p:nvGrpSpPr>
          <p:cNvPr id="30" name="Group 37"/>
          <p:cNvGrpSpPr>
            <a:grpSpLocks/>
          </p:cNvGrpSpPr>
          <p:nvPr/>
        </p:nvGrpSpPr>
        <p:grpSpPr bwMode="auto">
          <a:xfrm>
            <a:off x="2063752" y="1963216"/>
            <a:ext cx="685800" cy="1149350"/>
            <a:chOff x="1576" y="1432"/>
            <a:chExt cx="432" cy="724"/>
          </a:xfrm>
        </p:grpSpPr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7e</a:t>
              </a:r>
              <a:r>
                <a:rPr lang="en-US" sz="2000" baseline="30000" dirty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3346452" y="1963216"/>
            <a:ext cx="685800" cy="1149350"/>
            <a:chOff x="1576" y="1432"/>
            <a:chExt cx="432" cy="724"/>
          </a:xfrm>
        </p:grpSpPr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7e</a:t>
              </a:r>
              <a:r>
                <a:rPr lang="en-US" sz="2000" baseline="30000" dirty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sp>
        <p:nvSpPr>
          <p:cNvPr id="36" name="Line 41"/>
          <p:cNvSpPr>
            <a:spLocks noChangeShapeType="1"/>
          </p:cNvSpPr>
          <p:nvPr/>
        </p:nvSpPr>
        <p:spPr bwMode="auto">
          <a:xfrm>
            <a:off x="4133852" y="2280716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grpSp>
        <p:nvGrpSpPr>
          <p:cNvPr id="37" name="Group 160"/>
          <p:cNvGrpSpPr>
            <a:grpSpLocks/>
          </p:cNvGrpSpPr>
          <p:nvPr/>
        </p:nvGrpSpPr>
        <p:grpSpPr bwMode="auto">
          <a:xfrm>
            <a:off x="5137152" y="2052116"/>
            <a:ext cx="800100" cy="469900"/>
            <a:chOff x="3512" y="1488"/>
            <a:chExt cx="504" cy="296"/>
          </a:xfrm>
        </p:grpSpPr>
        <p:grpSp>
          <p:nvGrpSpPr>
            <p:cNvPr id="38" name="Group 42"/>
            <p:cNvGrpSpPr>
              <a:grpSpLocks/>
            </p:cNvGrpSpPr>
            <p:nvPr/>
          </p:nvGrpSpPr>
          <p:grpSpPr bwMode="auto">
            <a:xfrm>
              <a:off x="3512" y="1488"/>
              <a:ext cx="280" cy="296"/>
              <a:chOff x="1440" y="2320"/>
              <a:chExt cx="280" cy="296"/>
            </a:xfrm>
          </p:grpSpPr>
          <p:sp>
            <p:nvSpPr>
              <p:cNvPr id="51" name="Text Box 43"/>
              <p:cNvSpPr txBox="1">
                <a:spLocks noChangeArrowheads="1"/>
              </p:cNvSpPr>
              <p:nvPr/>
            </p:nvSpPr>
            <p:spPr bwMode="auto">
              <a:xfrm>
                <a:off x="1482" y="236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latin typeface="Times LT Std" pitchFamily="18" charset="0"/>
                  </a:rPr>
                  <a:t>F</a:t>
                </a:r>
              </a:p>
            </p:txBody>
          </p:sp>
          <p:grpSp>
            <p:nvGrpSpPr>
              <p:cNvPr id="52" name="Group 44"/>
              <p:cNvGrpSpPr>
                <a:grpSpLocks/>
              </p:cNvGrpSpPr>
              <p:nvPr/>
            </p:nvGrpSpPr>
            <p:grpSpPr bwMode="auto">
              <a:xfrm>
                <a:off x="1440" y="2400"/>
                <a:ext cx="48" cy="144"/>
                <a:chOff x="1440" y="2400"/>
                <a:chExt cx="48" cy="144"/>
              </a:xfrm>
            </p:grpSpPr>
            <p:sp>
              <p:nvSpPr>
                <p:cNvPr id="60" name="Oval 4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61" name="Oval 4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53" name="Oval 47"/>
              <p:cNvSpPr>
                <a:spLocks noChangeArrowheads="1"/>
              </p:cNvSpPr>
              <p:nvPr/>
            </p:nvSpPr>
            <p:spPr bwMode="auto">
              <a:xfrm>
                <a:off x="1672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54" name="Group 48"/>
              <p:cNvGrpSpPr>
                <a:grpSpLocks/>
              </p:cNvGrpSpPr>
              <p:nvPr/>
            </p:nvGrpSpPr>
            <p:grpSpPr bwMode="auto">
              <a:xfrm rot="5400000">
                <a:off x="1552" y="2272"/>
                <a:ext cx="48" cy="144"/>
                <a:chOff x="1440" y="2400"/>
                <a:chExt cx="48" cy="144"/>
              </a:xfrm>
            </p:grpSpPr>
            <p:sp>
              <p:nvSpPr>
                <p:cNvPr id="58" name="Oval 4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59" name="Oval 5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55" name="Group 51"/>
              <p:cNvGrpSpPr>
                <a:grpSpLocks/>
              </p:cNvGrpSpPr>
              <p:nvPr/>
            </p:nvGrpSpPr>
            <p:grpSpPr bwMode="auto">
              <a:xfrm rot="5400000">
                <a:off x="1552" y="2520"/>
                <a:ext cx="48" cy="144"/>
                <a:chOff x="1440" y="2400"/>
                <a:chExt cx="48" cy="144"/>
              </a:xfrm>
            </p:grpSpPr>
            <p:sp>
              <p:nvSpPr>
                <p:cNvPr id="56" name="Oval 5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57" name="Oval 5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</p:grpSp>
        <p:grpSp>
          <p:nvGrpSpPr>
            <p:cNvPr id="39" name="Group 54"/>
            <p:cNvGrpSpPr>
              <a:grpSpLocks/>
            </p:cNvGrpSpPr>
            <p:nvPr/>
          </p:nvGrpSpPr>
          <p:grpSpPr bwMode="auto">
            <a:xfrm>
              <a:off x="3744" y="1488"/>
              <a:ext cx="272" cy="296"/>
              <a:chOff x="2272" y="2160"/>
              <a:chExt cx="272" cy="296"/>
            </a:xfrm>
          </p:grpSpPr>
          <p:sp>
            <p:nvSpPr>
              <p:cNvPr id="40" name="Text Box 55"/>
              <p:cNvSpPr txBox="1">
                <a:spLocks noChangeArrowheads="1"/>
              </p:cNvSpPr>
              <p:nvPr/>
            </p:nvSpPr>
            <p:spPr bwMode="auto">
              <a:xfrm>
                <a:off x="2306" y="220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latin typeface="Times LT Std" pitchFamily="18" charset="0"/>
                  </a:rPr>
                  <a:t>F</a:t>
                </a:r>
              </a:p>
            </p:txBody>
          </p:sp>
          <p:grpSp>
            <p:nvGrpSpPr>
              <p:cNvPr id="41" name="Group 56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49" name="Oval 5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50" name="Oval 5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42" name="Oval 59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43" name="Group 60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47" name="Oval 6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48" name="Oval 6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44" name="Group 63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45" name="Oval 6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46" name="Oval 6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</p:grpSp>
      </p:grpSp>
      <p:grpSp>
        <p:nvGrpSpPr>
          <p:cNvPr id="62" name="Group 66"/>
          <p:cNvGrpSpPr>
            <a:grpSpLocks/>
          </p:cNvGrpSpPr>
          <p:nvPr/>
        </p:nvGrpSpPr>
        <p:grpSpPr bwMode="auto">
          <a:xfrm>
            <a:off x="4972052" y="1975916"/>
            <a:ext cx="685800" cy="1149350"/>
            <a:chOff x="1576" y="1432"/>
            <a:chExt cx="432" cy="724"/>
          </a:xfrm>
        </p:grpSpPr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64" name="Text Box 68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8e</a:t>
              </a:r>
              <a:r>
                <a:rPr lang="en-US" sz="2000" baseline="30000" dirty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65" name="Group 69"/>
          <p:cNvGrpSpPr>
            <a:grpSpLocks/>
          </p:cNvGrpSpPr>
          <p:nvPr/>
        </p:nvGrpSpPr>
        <p:grpSpPr bwMode="auto">
          <a:xfrm>
            <a:off x="5480052" y="1975916"/>
            <a:ext cx="685800" cy="1149350"/>
            <a:chOff x="1576" y="1432"/>
            <a:chExt cx="432" cy="724"/>
          </a:xfrm>
        </p:grpSpPr>
        <p:sp>
          <p:nvSpPr>
            <p:cNvPr id="66" name="Oval 70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67" name="Text Box 71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8e</a:t>
              </a:r>
              <a:r>
                <a:rPr lang="en-US" sz="2000" baseline="30000" dirty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68" name="Group 8"/>
          <p:cNvGrpSpPr>
            <a:grpSpLocks/>
          </p:cNvGrpSpPr>
          <p:nvPr/>
        </p:nvGrpSpPr>
        <p:grpSpPr bwMode="auto">
          <a:xfrm>
            <a:off x="2121698" y="5193037"/>
            <a:ext cx="584201" cy="400050"/>
            <a:chOff x="1352" y="2336"/>
            <a:chExt cx="368" cy="252"/>
          </a:xfrm>
        </p:grpSpPr>
        <p:sp>
          <p:nvSpPr>
            <p:cNvPr id="69" name="Text Box 9"/>
            <p:cNvSpPr txBox="1">
              <a:spLocks noChangeArrowheads="1"/>
            </p:cNvSpPr>
            <p:nvPr/>
          </p:nvSpPr>
          <p:spPr bwMode="auto">
            <a:xfrm>
              <a:off x="1352" y="2336"/>
              <a:ext cx="3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 smtClean="0">
                  <a:latin typeface="Times LT Std" pitchFamily="18" charset="0"/>
                </a:rPr>
                <a:t>Na</a:t>
              </a:r>
              <a:endParaRPr lang="en-US" sz="2000" dirty="0">
                <a:latin typeface="Times LT Std" pitchFamily="18" charset="0"/>
              </a:endParaRPr>
            </a:p>
          </p:txBody>
        </p:sp>
        <p:sp>
          <p:nvSpPr>
            <p:cNvPr id="71" name="Oval 13"/>
            <p:cNvSpPr>
              <a:spLocks noChangeArrowheads="1"/>
            </p:cNvSpPr>
            <p:nvPr/>
          </p:nvSpPr>
          <p:spPr bwMode="auto">
            <a:xfrm>
              <a:off x="1672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80" name="Group 159"/>
          <p:cNvGrpSpPr>
            <a:grpSpLocks/>
          </p:cNvGrpSpPr>
          <p:nvPr/>
        </p:nvGrpSpPr>
        <p:grpSpPr bwMode="auto">
          <a:xfrm>
            <a:off x="2885286" y="5154414"/>
            <a:ext cx="1071563" cy="469900"/>
            <a:chOff x="2092" y="1488"/>
            <a:chExt cx="675" cy="296"/>
          </a:xfrm>
        </p:grpSpPr>
        <p:grpSp>
          <p:nvGrpSpPr>
            <p:cNvPr id="81" name="Group 32"/>
            <p:cNvGrpSpPr>
              <a:grpSpLocks/>
            </p:cNvGrpSpPr>
            <p:nvPr/>
          </p:nvGrpSpPr>
          <p:grpSpPr bwMode="auto">
            <a:xfrm>
              <a:off x="2464" y="1488"/>
              <a:ext cx="303" cy="296"/>
              <a:chOff x="2272" y="2160"/>
              <a:chExt cx="303" cy="296"/>
            </a:xfrm>
          </p:grpSpPr>
          <p:sp>
            <p:nvSpPr>
              <p:cNvPr id="83" name="Text Box 21"/>
              <p:cNvSpPr txBox="1">
                <a:spLocks noChangeArrowheads="1"/>
              </p:cNvSpPr>
              <p:nvPr/>
            </p:nvSpPr>
            <p:spPr bwMode="auto">
              <a:xfrm>
                <a:off x="2306" y="2201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 err="1" smtClean="0">
                    <a:latin typeface="Times LT Std" pitchFamily="18" charset="0"/>
                  </a:rPr>
                  <a:t>Cl</a:t>
                </a:r>
                <a:endParaRPr lang="en-US" sz="2000" dirty="0">
                  <a:latin typeface="Times LT Std" pitchFamily="18" charset="0"/>
                </a:endParaRPr>
              </a:p>
            </p:txBody>
          </p:sp>
          <p:grpSp>
            <p:nvGrpSpPr>
              <p:cNvPr id="84" name="Group 22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92" name="Oval 23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93" name="Oval 24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85" name="Oval 25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86" name="Group 26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90" name="Oval 2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91" name="Oval 2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87" name="Group 29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88" name="Oval 3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89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</p:grpSp>
        <p:sp>
          <p:nvSpPr>
            <p:cNvPr id="82" name="Text Box 33"/>
            <p:cNvSpPr txBox="1">
              <a:spLocks noChangeArrowheads="1"/>
            </p:cNvSpPr>
            <p:nvPr/>
          </p:nvSpPr>
          <p:spPr bwMode="auto">
            <a:xfrm>
              <a:off x="2092" y="1524"/>
              <a:ext cx="2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latin typeface="Times LT Std" pitchFamily="18" charset="0"/>
                </a:rPr>
                <a:t>+</a:t>
              </a:r>
            </a:p>
          </p:txBody>
        </p:sp>
      </p:grpSp>
      <p:grpSp>
        <p:nvGrpSpPr>
          <p:cNvPr id="94" name="Group 37"/>
          <p:cNvGrpSpPr>
            <a:grpSpLocks/>
          </p:cNvGrpSpPr>
          <p:nvPr/>
        </p:nvGrpSpPr>
        <p:grpSpPr bwMode="auto">
          <a:xfrm>
            <a:off x="2066134" y="5065514"/>
            <a:ext cx="685800" cy="1149350"/>
            <a:chOff x="1576" y="1432"/>
            <a:chExt cx="432" cy="724"/>
          </a:xfrm>
        </p:grpSpPr>
        <p:sp>
          <p:nvSpPr>
            <p:cNvPr id="95" name="Oval 34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96" name="Text Box 36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 smtClean="0">
                  <a:solidFill>
                    <a:srgbClr val="FFFF00"/>
                  </a:solidFill>
                  <a:latin typeface="Times LT Std" pitchFamily="18" charset="0"/>
                </a:rPr>
                <a:t>1e</a:t>
              </a:r>
              <a:r>
                <a:rPr lang="en-US" sz="2000" baseline="30000" dirty="0" smtClean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97" name="Group 38"/>
          <p:cNvGrpSpPr>
            <a:grpSpLocks/>
          </p:cNvGrpSpPr>
          <p:nvPr/>
        </p:nvGrpSpPr>
        <p:grpSpPr bwMode="auto">
          <a:xfrm>
            <a:off x="3348834" y="5065514"/>
            <a:ext cx="685800" cy="1149350"/>
            <a:chOff x="1576" y="1432"/>
            <a:chExt cx="432" cy="724"/>
          </a:xfrm>
        </p:grpSpPr>
        <p:sp>
          <p:nvSpPr>
            <p:cNvPr id="98" name="Oval 39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99" name="Text Box 40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7e</a:t>
              </a:r>
              <a:r>
                <a:rPr lang="en-US" sz="2000" baseline="30000" dirty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sp>
        <p:nvSpPr>
          <p:cNvPr id="100" name="Line 41"/>
          <p:cNvSpPr>
            <a:spLocks noChangeShapeType="1"/>
          </p:cNvSpPr>
          <p:nvPr/>
        </p:nvSpPr>
        <p:spPr bwMode="auto">
          <a:xfrm>
            <a:off x="4136234" y="5383014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grpSp>
        <p:nvGrpSpPr>
          <p:cNvPr id="101" name="Group 160"/>
          <p:cNvGrpSpPr>
            <a:grpSpLocks/>
          </p:cNvGrpSpPr>
          <p:nvPr/>
        </p:nvGrpSpPr>
        <p:grpSpPr bwMode="auto">
          <a:xfrm>
            <a:off x="5080803" y="5154414"/>
            <a:ext cx="908051" cy="469900"/>
            <a:chOff x="3475" y="1488"/>
            <a:chExt cx="572" cy="296"/>
          </a:xfrm>
        </p:grpSpPr>
        <p:grpSp>
          <p:nvGrpSpPr>
            <p:cNvPr id="102" name="Group 42"/>
            <p:cNvGrpSpPr>
              <a:grpSpLocks/>
            </p:cNvGrpSpPr>
            <p:nvPr/>
          </p:nvGrpSpPr>
          <p:grpSpPr bwMode="auto">
            <a:xfrm>
              <a:off x="3475" y="1529"/>
              <a:ext cx="317" cy="252"/>
              <a:chOff x="1403" y="2361"/>
              <a:chExt cx="317" cy="252"/>
            </a:xfrm>
          </p:grpSpPr>
          <p:sp>
            <p:nvSpPr>
              <p:cNvPr id="115" name="Text Box 43"/>
              <p:cNvSpPr txBox="1">
                <a:spLocks noChangeArrowheads="1"/>
              </p:cNvSpPr>
              <p:nvPr/>
            </p:nvSpPr>
            <p:spPr bwMode="auto">
              <a:xfrm>
                <a:off x="1403" y="2361"/>
                <a:ext cx="30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 smtClean="0">
                    <a:latin typeface="Times LT Std" pitchFamily="18" charset="0"/>
                  </a:rPr>
                  <a:t>Na</a:t>
                </a:r>
                <a:endParaRPr lang="en-US" sz="2000" dirty="0">
                  <a:latin typeface="Times LT Std" pitchFamily="18" charset="0"/>
                </a:endParaRPr>
              </a:p>
            </p:txBody>
          </p:sp>
          <p:sp>
            <p:nvSpPr>
              <p:cNvPr id="117" name="Oval 47"/>
              <p:cNvSpPr>
                <a:spLocks noChangeArrowheads="1"/>
              </p:cNvSpPr>
              <p:nvPr/>
            </p:nvSpPr>
            <p:spPr bwMode="auto">
              <a:xfrm>
                <a:off x="1672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103" name="Group 54"/>
            <p:cNvGrpSpPr>
              <a:grpSpLocks/>
            </p:cNvGrpSpPr>
            <p:nvPr/>
          </p:nvGrpSpPr>
          <p:grpSpPr bwMode="auto">
            <a:xfrm>
              <a:off x="3744" y="1488"/>
              <a:ext cx="303" cy="296"/>
              <a:chOff x="2272" y="2160"/>
              <a:chExt cx="303" cy="296"/>
            </a:xfrm>
          </p:grpSpPr>
          <p:sp>
            <p:nvSpPr>
              <p:cNvPr id="104" name="Text Box 55"/>
              <p:cNvSpPr txBox="1">
                <a:spLocks noChangeArrowheads="1"/>
              </p:cNvSpPr>
              <p:nvPr/>
            </p:nvSpPr>
            <p:spPr bwMode="auto">
              <a:xfrm>
                <a:off x="2306" y="2201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 err="1" smtClean="0">
                    <a:latin typeface="Times LT Std" pitchFamily="18" charset="0"/>
                  </a:rPr>
                  <a:t>Cl</a:t>
                </a:r>
                <a:endParaRPr lang="en-US" sz="2000" dirty="0">
                  <a:latin typeface="Times LT Std" pitchFamily="18" charset="0"/>
                </a:endParaRPr>
              </a:p>
            </p:txBody>
          </p:sp>
          <p:grpSp>
            <p:nvGrpSpPr>
              <p:cNvPr id="105" name="Group 56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113" name="Oval 5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114" name="Oval 5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106" name="Oval 59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107" name="Group 60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111" name="Oval 6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112" name="Oval 6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108" name="Group 63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109" name="Oval 6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110" name="Oval 6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</p:grpSp>
      </p:grpSp>
      <p:grpSp>
        <p:nvGrpSpPr>
          <p:cNvPr id="126" name="Group 66"/>
          <p:cNvGrpSpPr>
            <a:grpSpLocks/>
          </p:cNvGrpSpPr>
          <p:nvPr/>
        </p:nvGrpSpPr>
        <p:grpSpPr bwMode="auto">
          <a:xfrm>
            <a:off x="4974434" y="5078214"/>
            <a:ext cx="685800" cy="1149350"/>
            <a:chOff x="1576" y="1432"/>
            <a:chExt cx="432" cy="724"/>
          </a:xfrm>
        </p:grpSpPr>
        <p:sp>
          <p:nvSpPr>
            <p:cNvPr id="127" name="Oval 67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28" name="Text Box 68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 smtClean="0">
                  <a:solidFill>
                    <a:srgbClr val="FFFF00"/>
                  </a:solidFill>
                  <a:latin typeface="Times LT Std" pitchFamily="18" charset="0"/>
                </a:rPr>
                <a:t>2e</a:t>
              </a:r>
              <a:r>
                <a:rPr lang="en-US" sz="2000" baseline="30000" dirty="0" smtClean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129" name="Group 69"/>
          <p:cNvGrpSpPr>
            <a:grpSpLocks/>
          </p:cNvGrpSpPr>
          <p:nvPr/>
        </p:nvGrpSpPr>
        <p:grpSpPr bwMode="auto">
          <a:xfrm>
            <a:off x="5482434" y="5078214"/>
            <a:ext cx="685800" cy="1149350"/>
            <a:chOff x="1576" y="1432"/>
            <a:chExt cx="432" cy="724"/>
          </a:xfrm>
        </p:grpSpPr>
        <p:sp>
          <p:nvSpPr>
            <p:cNvPr id="130" name="Oval 70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31" name="Text Box 71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8e</a:t>
              </a:r>
              <a:r>
                <a:rPr lang="en-US" sz="2000" baseline="30000" dirty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133" name="Group 165"/>
          <p:cNvGrpSpPr>
            <a:grpSpLocks/>
          </p:cNvGrpSpPr>
          <p:nvPr/>
        </p:nvGrpSpPr>
        <p:grpSpPr bwMode="auto">
          <a:xfrm>
            <a:off x="287124" y="3429000"/>
            <a:ext cx="3860800" cy="1290637"/>
            <a:chOff x="344" y="2784"/>
            <a:chExt cx="2432" cy="813"/>
          </a:xfrm>
        </p:grpSpPr>
        <p:grpSp>
          <p:nvGrpSpPr>
            <p:cNvPr id="134" name="Group 72"/>
            <p:cNvGrpSpPr>
              <a:grpSpLocks/>
            </p:cNvGrpSpPr>
            <p:nvPr/>
          </p:nvGrpSpPr>
          <p:grpSpPr bwMode="auto">
            <a:xfrm>
              <a:off x="1296" y="3256"/>
              <a:ext cx="296" cy="312"/>
              <a:chOff x="1440" y="2320"/>
              <a:chExt cx="280" cy="296"/>
            </a:xfrm>
          </p:grpSpPr>
          <p:sp>
            <p:nvSpPr>
              <p:cNvPr id="160" name="Text Box 73"/>
              <p:cNvSpPr txBox="1">
                <a:spLocks noChangeArrowheads="1"/>
              </p:cNvSpPr>
              <p:nvPr/>
            </p:nvSpPr>
            <p:spPr bwMode="auto">
              <a:xfrm>
                <a:off x="1489" y="2367"/>
                <a:ext cx="193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/>
                  <a:t>F</a:t>
                </a:r>
              </a:p>
            </p:txBody>
          </p:sp>
          <p:grpSp>
            <p:nvGrpSpPr>
              <p:cNvPr id="161" name="Group 74"/>
              <p:cNvGrpSpPr>
                <a:grpSpLocks/>
              </p:cNvGrpSpPr>
              <p:nvPr/>
            </p:nvGrpSpPr>
            <p:grpSpPr bwMode="auto">
              <a:xfrm>
                <a:off x="1440" y="2400"/>
                <a:ext cx="48" cy="144"/>
                <a:chOff x="1440" y="2400"/>
                <a:chExt cx="48" cy="144"/>
              </a:xfrm>
            </p:grpSpPr>
            <p:sp>
              <p:nvSpPr>
                <p:cNvPr id="169" name="Oval 7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170" name="Oval 7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162" name="Oval 77"/>
              <p:cNvSpPr>
                <a:spLocks noChangeArrowheads="1"/>
              </p:cNvSpPr>
              <p:nvPr/>
            </p:nvSpPr>
            <p:spPr bwMode="auto">
              <a:xfrm>
                <a:off x="1672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163" name="Group 78"/>
              <p:cNvGrpSpPr>
                <a:grpSpLocks/>
              </p:cNvGrpSpPr>
              <p:nvPr/>
            </p:nvGrpSpPr>
            <p:grpSpPr bwMode="auto">
              <a:xfrm rot="5400000">
                <a:off x="1552" y="2272"/>
                <a:ext cx="48" cy="144"/>
                <a:chOff x="1440" y="2400"/>
                <a:chExt cx="48" cy="144"/>
              </a:xfrm>
            </p:grpSpPr>
            <p:sp>
              <p:nvSpPr>
                <p:cNvPr id="167" name="Oval 7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168" name="Oval 8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164" name="Group 81"/>
              <p:cNvGrpSpPr>
                <a:grpSpLocks/>
              </p:cNvGrpSpPr>
              <p:nvPr/>
            </p:nvGrpSpPr>
            <p:grpSpPr bwMode="auto">
              <a:xfrm rot="5400000">
                <a:off x="1552" y="2520"/>
                <a:ext cx="48" cy="144"/>
                <a:chOff x="1440" y="2400"/>
                <a:chExt cx="48" cy="144"/>
              </a:xfrm>
            </p:grpSpPr>
            <p:sp>
              <p:nvSpPr>
                <p:cNvPr id="165" name="Oval 8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166" name="Oval 8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</p:grpSp>
        <p:grpSp>
          <p:nvGrpSpPr>
            <p:cNvPr id="135" name="Group 84"/>
            <p:cNvGrpSpPr>
              <a:grpSpLocks/>
            </p:cNvGrpSpPr>
            <p:nvPr/>
          </p:nvGrpSpPr>
          <p:grpSpPr bwMode="auto">
            <a:xfrm>
              <a:off x="1536" y="3257"/>
              <a:ext cx="286" cy="311"/>
              <a:chOff x="2272" y="2160"/>
              <a:chExt cx="272" cy="296"/>
            </a:xfrm>
          </p:grpSpPr>
          <p:sp>
            <p:nvSpPr>
              <p:cNvPr id="149" name="Text Box 85"/>
              <p:cNvSpPr txBox="1">
                <a:spLocks noChangeArrowheads="1"/>
              </p:cNvSpPr>
              <p:nvPr/>
            </p:nvSpPr>
            <p:spPr bwMode="auto">
              <a:xfrm>
                <a:off x="2312" y="2207"/>
                <a:ext cx="19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/>
                  <a:t>F</a:t>
                </a:r>
              </a:p>
            </p:txBody>
          </p:sp>
          <p:grpSp>
            <p:nvGrpSpPr>
              <p:cNvPr id="150" name="Group 86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158" name="Oval 8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159" name="Oval 8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151" name="Oval 89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152" name="Group 90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156" name="Oval 9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157" name="Oval 9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153" name="Group 93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154" name="Oval 9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155" name="Oval 9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</p:grpSp>
        <p:grpSp>
          <p:nvGrpSpPr>
            <p:cNvPr id="136" name="Group 164"/>
            <p:cNvGrpSpPr>
              <a:grpSpLocks/>
            </p:cNvGrpSpPr>
            <p:nvPr/>
          </p:nvGrpSpPr>
          <p:grpSpPr bwMode="auto">
            <a:xfrm>
              <a:off x="1824" y="3232"/>
              <a:ext cx="301" cy="365"/>
              <a:chOff x="1920" y="3344"/>
              <a:chExt cx="301" cy="365"/>
            </a:xfrm>
          </p:grpSpPr>
          <p:sp>
            <p:nvSpPr>
              <p:cNvPr id="146" name="Freeform 131"/>
              <p:cNvSpPr>
                <a:spLocks/>
              </p:cNvSpPr>
              <p:nvPr/>
            </p:nvSpPr>
            <p:spPr bwMode="auto">
              <a:xfrm>
                <a:off x="1920" y="3344"/>
                <a:ext cx="301" cy="151"/>
              </a:xfrm>
              <a:custGeom>
                <a:avLst/>
                <a:gdLst>
                  <a:gd name="T0" fmla="*/ 0 w 528"/>
                  <a:gd name="T1" fmla="*/ 13 h 264"/>
                  <a:gd name="T2" fmla="*/ 15 w 528"/>
                  <a:gd name="T3" fmla="*/ 3 h 264"/>
                  <a:gd name="T4" fmla="*/ 56 w 528"/>
                  <a:gd name="T5" fmla="*/ 28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47" name="Freeform 132"/>
              <p:cNvSpPr>
                <a:spLocks/>
              </p:cNvSpPr>
              <p:nvPr/>
            </p:nvSpPr>
            <p:spPr bwMode="auto">
              <a:xfrm flipV="1">
                <a:off x="1920" y="3558"/>
                <a:ext cx="301" cy="151"/>
              </a:xfrm>
              <a:custGeom>
                <a:avLst/>
                <a:gdLst>
                  <a:gd name="T0" fmla="*/ 0 w 528"/>
                  <a:gd name="T1" fmla="*/ 13 h 264"/>
                  <a:gd name="T2" fmla="*/ 15 w 528"/>
                  <a:gd name="T3" fmla="*/ 3 h 264"/>
                  <a:gd name="T4" fmla="*/ 56 w 528"/>
                  <a:gd name="T5" fmla="*/ 28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s-GT"/>
              </a:p>
            </p:txBody>
          </p:sp>
          <p:sp>
            <p:nvSpPr>
              <p:cNvPr id="148" name="Line 133"/>
              <p:cNvSpPr>
                <a:spLocks noChangeShapeType="1"/>
              </p:cNvSpPr>
              <p:nvPr/>
            </p:nvSpPr>
            <p:spPr bwMode="auto">
              <a:xfrm>
                <a:off x="2002" y="3522"/>
                <a:ext cx="21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137" name="Text Box 145"/>
            <p:cNvSpPr txBox="1">
              <a:spLocks noChangeArrowheads="1"/>
            </p:cNvSpPr>
            <p:nvPr/>
          </p:nvSpPr>
          <p:spPr bwMode="auto">
            <a:xfrm>
              <a:off x="2112" y="3344"/>
              <a:ext cx="6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Par de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iones</a:t>
              </a:r>
              <a:endParaRPr lang="en-US" sz="14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  <p:grpSp>
          <p:nvGrpSpPr>
            <p:cNvPr id="138" name="Group 139"/>
            <p:cNvGrpSpPr>
              <a:grpSpLocks/>
            </p:cNvGrpSpPr>
            <p:nvPr/>
          </p:nvGrpSpPr>
          <p:grpSpPr bwMode="auto">
            <a:xfrm flipH="1">
              <a:off x="995" y="3232"/>
              <a:ext cx="301" cy="365"/>
              <a:chOff x="4416" y="2904"/>
              <a:chExt cx="528" cy="640"/>
            </a:xfrm>
          </p:grpSpPr>
          <p:sp>
            <p:nvSpPr>
              <p:cNvPr id="143" name="Freeform 140"/>
              <p:cNvSpPr>
                <a:spLocks/>
              </p:cNvSpPr>
              <p:nvPr/>
            </p:nvSpPr>
            <p:spPr bwMode="auto">
              <a:xfrm>
                <a:off x="4416" y="2904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44" name="Freeform 141"/>
              <p:cNvSpPr>
                <a:spLocks/>
              </p:cNvSpPr>
              <p:nvPr/>
            </p:nvSpPr>
            <p:spPr bwMode="auto">
              <a:xfrm flipV="1">
                <a:off x="4416" y="3280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s-GT"/>
              </a:p>
            </p:txBody>
          </p:sp>
          <p:sp>
            <p:nvSpPr>
              <p:cNvPr id="145" name="Line 142"/>
              <p:cNvSpPr>
                <a:spLocks noChangeShapeType="1"/>
              </p:cNvSpPr>
              <p:nvPr/>
            </p:nvSpPr>
            <p:spPr bwMode="auto">
              <a:xfrm>
                <a:off x="4560" y="3216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139" name="Text Box 146"/>
            <p:cNvSpPr txBox="1">
              <a:spLocks noChangeArrowheads="1"/>
            </p:cNvSpPr>
            <p:nvPr/>
          </p:nvSpPr>
          <p:spPr bwMode="auto">
            <a:xfrm>
              <a:off x="344" y="3280"/>
              <a:ext cx="6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Par de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iones</a:t>
              </a:r>
              <a:endParaRPr lang="en-US" sz="14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  <p:sp>
          <p:nvSpPr>
            <p:cNvPr id="140" name="Oval 151"/>
            <p:cNvSpPr>
              <a:spLocks noChangeArrowheads="1"/>
            </p:cNvSpPr>
            <p:nvPr/>
          </p:nvSpPr>
          <p:spPr bwMode="auto">
            <a:xfrm>
              <a:off x="1536" y="3279"/>
              <a:ext cx="90" cy="28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41" name="Text Box 152"/>
            <p:cNvSpPr txBox="1">
              <a:spLocks noChangeArrowheads="1"/>
            </p:cNvSpPr>
            <p:nvPr/>
          </p:nvSpPr>
          <p:spPr bwMode="auto">
            <a:xfrm>
              <a:off x="971" y="2784"/>
              <a:ext cx="1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Enlace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covalente</a:t>
              </a:r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 simple</a:t>
              </a:r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1564" y="2992"/>
              <a:ext cx="0" cy="16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71" name="Group 163"/>
          <p:cNvGrpSpPr>
            <a:grpSpLocks/>
          </p:cNvGrpSpPr>
          <p:nvPr/>
        </p:nvGrpSpPr>
        <p:grpSpPr bwMode="auto">
          <a:xfrm>
            <a:off x="4613275" y="3476138"/>
            <a:ext cx="3733800" cy="1143000"/>
            <a:chOff x="2832" y="2832"/>
            <a:chExt cx="2352" cy="720"/>
          </a:xfrm>
        </p:grpSpPr>
        <p:sp>
          <p:nvSpPr>
            <p:cNvPr id="172" name="Text Box 98"/>
            <p:cNvSpPr txBox="1">
              <a:spLocks noChangeArrowheads="1"/>
            </p:cNvSpPr>
            <p:nvPr/>
          </p:nvSpPr>
          <p:spPr bwMode="auto">
            <a:xfrm>
              <a:off x="3734" y="29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F</a:t>
              </a:r>
            </a:p>
          </p:txBody>
        </p:sp>
        <p:grpSp>
          <p:nvGrpSpPr>
            <p:cNvPr id="173" name="Group 99"/>
            <p:cNvGrpSpPr>
              <a:grpSpLocks/>
            </p:cNvGrpSpPr>
            <p:nvPr/>
          </p:nvGrpSpPr>
          <p:grpSpPr bwMode="auto">
            <a:xfrm>
              <a:off x="3734" y="2985"/>
              <a:ext cx="34" cy="102"/>
              <a:chOff x="1440" y="2400"/>
              <a:chExt cx="48" cy="144"/>
            </a:xfrm>
          </p:grpSpPr>
          <p:sp>
            <p:nvSpPr>
              <p:cNvPr id="203" name="Oval 100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04" name="Oval 101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174" name="Group 103"/>
            <p:cNvGrpSpPr>
              <a:grpSpLocks/>
            </p:cNvGrpSpPr>
            <p:nvPr/>
          </p:nvGrpSpPr>
          <p:grpSpPr bwMode="auto">
            <a:xfrm rot="5400000">
              <a:off x="3814" y="2894"/>
              <a:ext cx="34" cy="102"/>
              <a:chOff x="1440" y="2400"/>
              <a:chExt cx="48" cy="144"/>
            </a:xfrm>
          </p:grpSpPr>
          <p:sp>
            <p:nvSpPr>
              <p:cNvPr id="201" name="Oval 104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202" name="Oval 105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grpSp>
          <p:nvGrpSpPr>
            <p:cNvPr id="175" name="Group 106"/>
            <p:cNvGrpSpPr>
              <a:grpSpLocks/>
            </p:cNvGrpSpPr>
            <p:nvPr/>
          </p:nvGrpSpPr>
          <p:grpSpPr bwMode="auto">
            <a:xfrm rot="5400000">
              <a:off x="3814" y="3070"/>
              <a:ext cx="34" cy="102"/>
              <a:chOff x="1440" y="2400"/>
              <a:chExt cx="48" cy="144"/>
            </a:xfrm>
          </p:grpSpPr>
          <p:sp>
            <p:nvSpPr>
              <p:cNvPr id="199" name="Oval 107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200" name="Oval 108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sp>
          <p:nvSpPr>
            <p:cNvPr id="176" name="Text Box 110"/>
            <p:cNvSpPr txBox="1">
              <a:spLocks noChangeArrowheads="1"/>
            </p:cNvSpPr>
            <p:nvPr/>
          </p:nvSpPr>
          <p:spPr bwMode="auto">
            <a:xfrm>
              <a:off x="4090" y="29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F</a:t>
              </a:r>
            </a:p>
          </p:txBody>
        </p:sp>
        <p:grpSp>
          <p:nvGrpSpPr>
            <p:cNvPr id="177" name="Group 111"/>
            <p:cNvGrpSpPr>
              <a:grpSpLocks/>
            </p:cNvGrpSpPr>
            <p:nvPr/>
          </p:nvGrpSpPr>
          <p:grpSpPr bwMode="auto">
            <a:xfrm>
              <a:off x="4254" y="2933"/>
              <a:ext cx="34" cy="102"/>
              <a:chOff x="1440" y="2400"/>
              <a:chExt cx="48" cy="144"/>
            </a:xfrm>
          </p:grpSpPr>
          <p:sp>
            <p:nvSpPr>
              <p:cNvPr id="197" name="Oval 112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98" name="Oval 113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178" name="Group 115"/>
            <p:cNvGrpSpPr>
              <a:grpSpLocks/>
            </p:cNvGrpSpPr>
            <p:nvPr/>
          </p:nvGrpSpPr>
          <p:grpSpPr bwMode="auto">
            <a:xfrm rot="5400000">
              <a:off x="4169" y="2894"/>
              <a:ext cx="34" cy="102"/>
              <a:chOff x="1440" y="2400"/>
              <a:chExt cx="48" cy="144"/>
            </a:xfrm>
          </p:grpSpPr>
          <p:sp>
            <p:nvSpPr>
              <p:cNvPr id="195" name="Oval 116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196" name="Oval 117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grpSp>
          <p:nvGrpSpPr>
            <p:cNvPr id="179" name="Group 118"/>
            <p:cNvGrpSpPr>
              <a:grpSpLocks/>
            </p:cNvGrpSpPr>
            <p:nvPr/>
          </p:nvGrpSpPr>
          <p:grpSpPr bwMode="auto">
            <a:xfrm rot="5400000">
              <a:off x="4169" y="3070"/>
              <a:ext cx="34" cy="102"/>
              <a:chOff x="1440" y="2400"/>
              <a:chExt cx="48" cy="144"/>
            </a:xfrm>
          </p:grpSpPr>
          <p:sp>
            <p:nvSpPr>
              <p:cNvPr id="193" name="Oval 119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194" name="Oval 120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sp>
          <p:nvSpPr>
            <p:cNvPr id="180" name="Line 123"/>
            <p:cNvSpPr>
              <a:spLocks noChangeShapeType="1"/>
            </p:cNvSpPr>
            <p:nvPr/>
          </p:nvSpPr>
          <p:spPr bwMode="auto">
            <a:xfrm>
              <a:off x="3913" y="3034"/>
              <a:ext cx="2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grpSp>
          <p:nvGrpSpPr>
            <p:cNvPr id="181" name="Group 134"/>
            <p:cNvGrpSpPr>
              <a:grpSpLocks/>
            </p:cNvGrpSpPr>
            <p:nvPr/>
          </p:nvGrpSpPr>
          <p:grpSpPr bwMode="auto">
            <a:xfrm>
              <a:off x="4224" y="2832"/>
              <a:ext cx="343" cy="416"/>
              <a:chOff x="4416" y="2904"/>
              <a:chExt cx="528" cy="640"/>
            </a:xfrm>
          </p:grpSpPr>
          <p:sp>
            <p:nvSpPr>
              <p:cNvPr id="190" name="Freeform 128"/>
              <p:cNvSpPr>
                <a:spLocks/>
              </p:cNvSpPr>
              <p:nvPr/>
            </p:nvSpPr>
            <p:spPr bwMode="auto">
              <a:xfrm>
                <a:off x="4416" y="2904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91" name="Freeform 129"/>
              <p:cNvSpPr>
                <a:spLocks/>
              </p:cNvSpPr>
              <p:nvPr/>
            </p:nvSpPr>
            <p:spPr bwMode="auto">
              <a:xfrm flipV="1">
                <a:off x="4416" y="3280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s-GT"/>
              </a:p>
            </p:txBody>
          </p:sp>
          <p:sp>
            <p:nvSpPr>
              <p:cNvPr id="192" name="Line 130"/>
              <p:cNvSpPr>
                <a:spLocks noChangeShapeType="1"/>
              </p:cNvSpPr>
              <p:nvPr/>
            </p:nvSpPr>
            <p:spPr bwMode="auto">
              <a:xfrm>
                <a:off x="4560" y="3216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182" name="Text Box 143"/>
            <p:cNvSpPr txBox="1">
              <a:spLocks noChangeArrowheads="1"/>
            </p:cNvSpPr>
            <p:nvPr/>
          </p:nvSpPr>
          <p:spPr bwMode="auto">
            <a:xfrm>
              <a:off x="4520" y="2976"/>
              <a:ext cx="6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Par de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iones</a:t>
              </a:r>
              <a:endParaRPr lang="en-US" sz="14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  <p:grpSp>
          <p:nvGrpSpPr>
            <p:cNvPr id="183" name="Group 135"/>
            <p:cNvGrpSpPr>
              <a:grpSpLocks/>
            </p:cNvGrpSpPr>
            <p:nvPr/>
          </p:nvGrpSpPr>
          <p:grpSpPr bwMode="auto">
            <a:xfrm flipH="1">
              <a:off x="3447" y="2848"/>
              <a:ext cx="343" cy="416"/>
              <a:chOff x="4416" y="2904"/>
              <a:chExt cx="528" cy="640"/>
            </a:xfrm>
          </p:grpSpPr>
          <p:sp>
            <p:nvSpPr>
              <p:cNvPr id="187" name="Freeform 136"/>
              <p:cNvSpPr>
                <a:spLocks/>
              </p:cNvSpPr>
              <p:nvPr/>
            </p:nvSpPr>
            <p:spPr bwMode="auto">
              <a:xfrm>
                <a:off x="4416" y="2904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88" name="Freeform 137"/>
              <p:cNvSpPr>
                <a:spLocks/>
              </p:cNvSpPr>
              <p:nvPr/>
            </p:nvSpPr>
            <p:spPr bwMode="auto">
              <a:xfrm flipV="1">
                <a:off x="4416" y="3280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s-GT"/>
              </a:p>
            </p:txBody>
          </p:sp>
          <p:sp>
            <p:nvSpPr>
              <p:cNvPr id="189" name="Line 138"/>
              <p:cNvSpPr>
                <a:spLocks noChangeShapeType="1"/>
              </p:cNvSpPr>
              <p:nvPr/>
            </p:nvSpPr>
            <p:spPr bwMode="auto">
              <a:xfrm>
                <a:off x="4560" y="3216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184" name="Text Box 144"/>
            <p:cNvSpPr txBox="1">
              <a:spLocks noChangeArrowheads="1"/>
            </p:cNvSpPr>
            <p:nvPr/>
          </p:nvSpPr>
          <p:spPr bwMode="auto">
            <a:xfrm>
              <a:off x="2832" y="2928"/>
              <a:ext cx="6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Par de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iones</a:t>
              </a:r>
              <a:endParaRPr lang="en-US" sz="14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  <p:sp>
          <p:nvSpPr>
            <p:cNvPr id="185" name="Text Box 155"/>
            <p:cNvSpPr txBox="1">
              <a:spLocks noChangeArrowheads="1"/>
            </p:cNvSpPr>
            <p:nvPr/>
          </p:nvSpPr>
          <p:spPr bwMode="auto">
            <a:xfrm>
              <a:off x="3402" y="3360"/>
              <a:ext cx="1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Enlace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covalente</a:t>
              </a:r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 simple</a:t>
              </a:r>
            </a:p>
          </p:txBody>
        </p:sp>
        <p:sp>
          <p:nvSpPr>
            <p:cNvPr id="186" name="Line 156"/>
            <p:cNvSpPr>
              <a:spLocks noChangeShapeType="1"/>
            </p:cNvSpPr>
            <p:nvPr/>
          </p:nvSpPr>
          <p:spPr bwMode="auto">
            <a:xfrm flipV="1">
              <a:off x="3998" y="3168"/>
              <a:ext cx="0" cy="21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0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GT" dirty="0" smtClean="0">
                <a:solidFill>
                  <a:srgbClr val="FFFF00"/>
                </a:solidFill>
              </a:rPr>
              <a:t>Estructura de Lewis</a:t>
            </a:r>
            <a:endParaRPr lang="es-GT" dirty="0">
              <a:solidFill>
                <a:srgbClr val="FFFF00"/>
              </a:solidFill>
            </a:endParaRPr>
          </a:p>
        </p:txBody>
      </p:sp>
      <p:grpSp>
        <p:nvGrpSpPr>
          <p:cNvPr id="210" name="Group 163"/>
          <p:cNvGrpSpPr>
            <a:grpSpLocks/>
          </p:cNvGrpSpPr>
          <p:nvPr/>
        </p:nvGrpSpPr>
        <p:grpSpPr bwMode="auto">
          <a:xfrm>
            <a:off x="6064375" y="3615044"/>
            <a:ext cx="889000" cy="366713"/>
            <a:chOff x="3734" y="2928"/>
            <a:chExt cx="560" cy="231"/>
          </a:xfrm>
        </p:grpSpPr>
        <p:sp>
          <p:nvSpPr>
            <p:cNvPr id="211" name="Text Box 98"/>
            <p:cNvSpPr txBox="1">
              <a:spLocks noChangeArrowheads="1"/>
            </p:cNvSpPr>
            <p:nvPr/>
          </p:nvSpPr>
          <p:spPr bwMode="auto">
            <a:xfrm>
              <a:off x="3734" y="29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F</a:t>
              </a:r>
            </a:p>
          </p:txBody>
        </p:sp>
        <p:grpSp>
          <p:nvGrpSpPr>
            <p:cNvPr id="212" name="Group 99"/>
            <p:cNvGrpSpPr>
              <a:grpSpLocks/>
            </p:cNvGrpSpPr>
            <p:nvPr/>
          </p:nvGrpSpPr>
          <p:grpSpPr bwMode="auto">
            <a:xfrm>
              <a:off x="3734" y="2985"/>
              <a:ext cx="34" cy="102"/>
              <a:chOff x="1440" y="2400"/>
              <a:chExt cx="48" cy="144"/>
            </a:xfrm>
          </p:grpSpPr>
          <p:sp>
            <p:nvSpPr>
              <p:cNvPr id="242" name="Oval 100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43" name="Oval 101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213" name="Group 103"/>
            <p:cNvGrpSpPr>
              <a:grpSpLocks/>
            </p:cNvGrpSpPr>
            <p:nvPr/>
          </p:nvGrpSpPr>
          <p:grpSpPr bwMode="auto">
            <a:xfrm rot="5400000">
              <a:off x="3814" y="2894"/>
              <a:ext cx="34" cy="102"/>
              <a:chOff x="1440" y="2400"/>
              <a:chExt cx="48" cy="144"/>
            </a:xfrm>
          </p:grpSpPr>
          <p:sp>
            <p:nvSpPr>
              <p:cNvPr id="240" name="Oval 104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241" name="Oval 105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grpSp>
          <p:nvGrpSpPr>
            <p:cNvPr id="214" name="Group 106"/>
            <p:cNvGrpSpPr>
              <a:grpSpLocks/>
            </p:cNvGrpSpPr>
            <p:nvPr/>
          </p:nvGrpSpPr>
          <p:grpSpPr bwMode="auto">
            <a:xfrm rot="5400000">
              <a:off x="3814" y="3070"/>
              <a:ext cx="34" cy="102"/>
              <a:chOff x="1440" y="2400"/>
              <a:chExt cx="48" cy="144"/>
            </a:xfrm>
          </p:grpSpPr>
          <p:sp>
            <p:nvSpPr>
              <p:cNvPr id="238" name="Oval 107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239" name="Oval 108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sp>
          <p:nvSpPr>
            <p:cNvPr id="215" name="Text Box 110"/>
            <p:cNvSpPr txBox="1">
              <a:spLocks noChangeArrowheads="1"/>
            </p:cNvSpPr>
            <p:nvPr/>
          </p:nvSpPr>
          <p:spPr bwMode="auto">
            <a:xfrm>
              <a:off x="4090" y="29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F</a:t>
              </a:r>
            </a:p>
          </p:txBody>
        </p:sp>
        <p:grpSp>
          <p:nvGrpSpPr>
            <p:cNvPr id="216" name="Group 111"/>
            <p:cNvGrpSpPr>
              <a:grpSpLocks/>
            </p:cNvGrpSpPr>
            <p:nvPr/>
          </p:nvGrpSpPr>
          <p:grpSpPr bwMode="auto">
            <a:xfrm>
              <a:off x="4254" y="2979"/>
              <a:ext cx="34" cy="97"/>
              <a:chOff x="1440" y="2485"/>
              <a:chExt cx="48" cy="138"/>
            </a:xfrm>
          </p:grpSpPr>
          <p:sp>
            <p:nvSpPr>
              <p:cNvPr id="236" name="Oval 112"/>
              <p:cNvSpPr>
                <a:spLocks noChangeArrowheads="1"/>
              </p:cNvSpPr>
              <p:nvPr/>
            </p:nvSpPr>
            <p:spPr bwMode="auto">
              <a:xfrm>
                <a:off x="1440" y="2485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37" name="Oval 113"/>
              <p:cNvSpPr>
                <a:spLocks noChangeArrowheads="1"/>
              </p:cNvSpPr>
              <p:nvPr/>
            </p:nvSpPr>
            <p:spPr bwMode="auto">
              <a:xfrm>
                <a:off x="1440" y="2575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217" name="Group 115"/>
            <p:cNvGrpSpPr>
              <a:grpSpLocks/>
            </p:cNvGrpSpPr>
            <p:nvPr/>
          </p:nvGrpSpPr>
          <p:grpSpPr bwMode="auto">
            <a:xfrm rot="5400000">
              <a:off x="4169" y="2894"/>
              <a:ext cx="34" cy="102"/>
              <a:chOff x="1440" y="2400"/>
              <a:chExt cx="48" cy="144"/>
            </a:xfrm>
          </p:grpSpPr>
          <p:sp>
            <p:nvSpPr>
              <p:cNvPr id="234" name="Oval 116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235" name="Oval 117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grpSp>
          <p:nvGrpSpPr>
            <p:cNvPr id="218" name="Group 118"/>
            <p:cNvGrpSpPr>
              <a:grpSpLocks/>
            </p:cNvGrpSpPr>
            <p:nvPr/>
          </p:nvGrpSpPr>
          <p:grpSpPr bwMode="auto">
            <a:xfrm rot="5400000">
              <a:off x="4169" y="3070"/>
              <a:ext cx="34" cy="102"/>
              <a:chOff x="1440" y="2400"/>
              <a:chExt cx="48" cy="144"/>
            </a:xfrm>
          </p:grpSpPr>
          <p:sp>
            <p:nvSpPr>
              <p:cNvPr id="232" name="Oval 119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233" name="Oval 120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sp>
          <p:nvSpPr>
            <p:cNvPr id="219" name="Line 123"/>
            <p:cNvSpPr>
              <a:spLocks noChangeShapeType="1"/>
            </p:cNvSpPr>
            <p:nvPr/>
          </p:nvSpPr>
          <p:spPr bwMode="auto">
            <a:xfrm>
              <a:off x="3913" y="3034"/>
              <a:ext cx="2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</p:spTree>
    <p:extLst>
      <p:ext uri="{BB962C8B-B14F-4D97-AF65-F5344CB8AC3E}">
        <p14:creationId xmlns:p14="http://schemas.microsoft.com/office/powerpoint/2010/main" val="12271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FFFF00"/>
                </a:solidFill>
              </a:rPr>
              <a:t>Tipos de Enlaces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GT" dirty="0" smtClean="0"/>
              <a:t>Enlaces Covalentes </a:t>
            </a:r>
          </a:p>
          <a:p>
            <a:pPr>
              <a:lnSpc>
                <a:spcPct val="200000"/>
              </a:lnSpc>
            </a:pPr>
            <a:r>
              <a:rPr lang="es-GT" dirty="0" smtClean="0"/>
              <a:t>Enlaces Iónicos</a:t>
            </a:r>
          </a:p>
          <a:p>
            <a:pPr>
              <a:lnSpc>
                <a:spcPct val="200000"/>
              </a:lnSpc>
            </a:pPr>
            <a:r>
              <a:rPr lang="es-GT" dirty="0" smtClean="0"/>
              <a:t>Enlaces Coordinación</a:t>
            </a:r>
          </a:p>
          <a:p>
            <a:pPr>
              <a:lnSpc>
                <a:spcPct val="200000"/>
              </a:lnSpc>
            </a:pPr>
            <a:r>
              <a:rPr lang="es-GT" dirty="0" smtClean="0"/>
              <a:t>Enlaces metálicos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762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FFFF00"/>
                </a:solidFill>
              </a:rPr>
              <a:t>Enlace Covalente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Polar o No Polar</a:t>
            </a:r>
          </a:p>
          <a:p>
            <a:endParaRPr lang="es-GT" dirty="0"/>
          </a:p>
          <a:p>
            <a:endParaRPr lang="es-GT" dirty="0" smtClean="0"/>
          </a:p>
          <a:p>
            <a:endParaRPr lang="es-GT" dirty="0"/>
          </a:p>
          <a:p>
            <a:endParaRPr lang="es-GT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205041" y="2274366"/>
            <a:ext cx="444500" cy="469900"/>
            <a:chOff x="1440" y="2320"/>
            <a:chExt cx="280" cy="296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482" y="2361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latin typeface="Times LT Std" pitchFamily="18" charset="0"/>
                </a:rPr>
                <a:t>F</a:t>
              </a: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440" y="2400"/>
              <a:ext cx="48" cy="144"/>
              <a:chOff x="1440" y="2400"/>
              <a:chExt cx="48" cy="144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1672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8" name="Group 14"/>
            <p:cNvGrpSpPr>
              <a:grpSpLocks/>
            </p:cNvGrpSpPr>
            <p:nvPr/>
          </p:nvGrpSpPr>
          <p:grpSpPr bwMode="auto">
            <a:xfrm rot="5400000">
              <a:off x="1552" y="2272"/>
              <a:ext cx="48" cy="144"/>
              <a:chOff x="1440" y="2400"/>
              <a:chExt cx="48" cy="144"/>
            </a:xfrm>
          </p:grpSpPr>
          <p:sp>
            <p:nvSpPr>
              <p:cNvPr id="12" name="Oval 15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3" name="Oval 16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 rot="5400000">
              <a:off x="1552" y="2520"/>
              <a:ext cx="48" cy="144"/>
              <a:chOff x="1440" y="2400"/>
              <a:chExt cx="48" cy="144"/>
            </a:xfrm>
          </p:grpSpPr>
          <p:sp>
            <p:nvSpPr>
              <p:cNvPr id="10" name="Oval 18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1" name="Oval 19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grpSp>
        <p:nvGrpSpPr>
          <p:cNvPr id="16" name="Group 159"/>
          <p:cNvGrpSpPr>
            <a:grpSpLocks/>
          </p:cNvGrpSpPr>
          <p:nvPr/>
        </p:nvGrpSpPr>
        <p:grpSpPr bwMode="auto">
          <a:xfrm>
            <a:off x="2911478" y="2274366"/>
            <a:ext cx="1022350" cy="469900"/>
            <a:chOff x="2092" y="1488"/>
            <a:chExt cx="644" cy="296"/>
          </a:xfrm>
        </p:grpSpPr>
        <p:grpSp>
          <p:nvGrpSpPr>
            <p:cNvPr id="17" name="Group 32"/>
            <p:cNvGrpSpPr>
              <a:grpSpLocks/>
            </p:cNvGrpSpPr>
            <p:nvPr/>
          </p:nvGrpSpPr>
          <p:grpSpPr bwMode="auto">
            <a:xfrm>
              <a:off x="2464" y="1488"/>
              <a:ext cx="272" cy="296"/>
              <a:chOff x="2272" y="2160"/>
              <a:chExt cx="272" cy="296"/>
            </a:xfrm>
          </p:grpSpPr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2306" y="220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>
                    <a:latin typeface="Times LT Std" pitchFamily="18" charset="0"/>
                  </a:rPr>
                  <a:t>F</a:t>
                </a:r>
              </a:p>
            </p:txBody>
          </p:sp>
          <p:grpSp>
            <p:nvGrpSpPr>
              <p:cNvPr id="20" name="Group 22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28" name="Oval 23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29" name="Oval 24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21" name="Oval 25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22" name="Group 26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26" name="Oval 2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27" name="Oval 2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23" name="Group 29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24" name="Oval 3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25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</p:grp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2092" y="1524"/>
              <a:ext cx="2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latin typeface="Times LT Std" pitchFamily="18" charset="0"/>
                </a:rPr>
                <a:t>+</a:t>
              </a:r>
            </a:p>
          </p:txBody>
        </p:sp>
      </p:grpSp>
      <p:grpSp>
        <p:nvGrpSpPr>
          <p:cNvPr id="30" name="Group 37"/>
          <p:cNvGrpSpPr>
            <a:grpSpLocks/>
          </p:cNvGrpSpPr>
          <p:nvPr/>
        </p:nvGrpSpPr>
        <p:grpSpPr bwMode="auto">
          <a:xfrm>
            <a:off x="2092328" y="2185466"/>
            <a:ext cx="685800" cy="1149350"/>
            <a:chOff x="1576" y="1432"/>
            <a:chExt cx="432" cy="724"/>
          </a:xfrm>
        </p:grpSpPr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7e</a:t>
              </a:r>
              <a:r>
                <a:rPr lang="en-US" sz="2000" baseline="30000" dirty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3375028" y="2185466"/>
            <a:ext cx="685800" cy="1149350"/>
            <a:chOff x="1576" y="1432"/>
            <a:chExt cx="432" cy="724"/>
          </a:xfrm>
        </p:grpSpPr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7e</a:t>
              </a:r>
              <a:r>
                <a:rPr lang="en-US" sz="2000" baseline="30000" dirty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sp>
        <p:nvSpPr>
          <p:cNvPr id="36" name="Line 41"/>
          <p:cNvSpPr>
            <a:spLocks noChangeShapeType="1"/>
          </p:cNvSpPr>
          <p:nvPr/>
        </p:nvSpPr>
        <p:spPr bwMode="auto">
          <a:xfrm>
            <a:off x="4162428" y="2502966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grpSp>
        <p:nvGrpSpPr>
          <p:cNvPr id="37" name="Group 160"/>
          <p:cNvGrpSpPr>
            <a:grpSpLocks/>
          </p:cNvGrpSpPr>
          <p:nvPr/>
        </p:nvGrpSpPr>
        <p:grpSpPr bwMode="auto">
          <a:xfrm>
            <a:off x="5165728" y="2274366"/>
            <a:ext cx="800100" cy="469900"/>
            <a:chOff x="3512" y="1488"/>
            <a:chExt cx="504" cy="296"/>
          </a:xfrm>
        </p:grpSpPr>
        <p:grpSp>
          <p:nvGrpSpPr>
            <p:cNvPr id="38" name="Group 42"/>
            <p:cNvGrpSpPr>
              <a:grpSpLocks/>
            </p:cNvGrpSpPr>
            <p:nvPr/>
          </p:nvGrpSpPr>
          <p:grpSpPr bwMode="auto">
            <a:xfrm>
              <a:off x="3512" y="1488"/>
              <a:ext cx="280" cy="296"/>
              <a:chOff x="1440" y="2320"/>
              <a:chExt cx="280" cy="296"/>
            </a:xfrm>
          </p:grpSpPr>
          <p:sp>
            <p:nvSpPr>
              <p:cNvPr id="51" name="Text Box 43"/>
              <p:cNvSpPr txBox="1">
                <a:spLocks noChangeArrowheads="1"/>
              </p:cNvSpPr>
              <p:nvPr/>
            </p:nvSpPr>
            <p:spPr bwMode="auto">
              <a:xfrm>
                <a:off x="1482" y="236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latin typeface="Times LT Std" pitchFamily="18" charset="0"/>
                  </a:rPr>
                  <a:t>F</a:t>
                </a:r>
              </a:p>
            </p:txBody>
          </p:sp>
          <p:grpSp>
            <p:nvGrpSpPr>
              <p:cNvPr id="52" name="Group 44"/>
              <p:cNvGrpSpPr>
                <a:grpSpLocks/>
              </p:cNvGrpSpPr>
              <p:nvPr/>
            </p:nvGrpSpPr>
            <p:grpSpPr bwMode="auto">
              <a:xfrm>
                <a:off x="1440" y="2400"/>
                <a:ext cx="48" cy="144"/>
                <a:chOff x="1440" y="2400"/>
                <a:chExt cx="48" cy="144"/>
              </a:xfrm>
            </p:grpSpPr>
            <p:sp>
              <p:nvSpPr>
                <p:cNvPr id="60" name="Oval 4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61" name="Oval 4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53" name="Oval 47"/>
              <p:cNvSpPr>
                <a:spLocks noChangeArrowheads="1"/>
              </p:cNvSpPr>
              <p:nvPr/>
            </p:nvSpPr>
            <p:spPr bwMode="auto">
              <a:xfrm>
                <a:off x="1672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54" name="Group 48"/>
              <p:cNvGrpSpPr>
                <a:grpSpLocks/>
              </p:cNvGrpSpPr>
              <p:nvPr/>
            </p:nvGrpSpPr>
            <p:grpSpPr bwMode="auto">
              <a:xfrm rot="5400000">
                <a:off x="1552" y="2272"/>
                <a:ext cx="48" cy="144"/>
                <a:chOff x="1440" y="2400"/>
                <a:chExt cx="48" cy="144"/>
              </a:xfrm>
            </p:grpSpPr>
            <p:sp>
              <p:nvSpPr>
                <p:cNvPr id="58" name="Oval 4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59" name="Oval 5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55" name="Group 51"/>
              <p:cNvGrpSpPr>
                <a:grpSpLocks/>
              </p:cNvGrpSpPr>
              <p:nvPr/>
            </p:nvGrpSpPr>
            <p:grpSpPr bwMode="auto">
              <a:xfrm rot="5400000">
                <a:off x="1552" y="2520"/>
                <a:ext cx="48" cy="144"/>
                <a:chOff x="1440" y="2400"/>
                <a:chExt cx="48" cy="144"/>
              </a:xfrm>
            </p:grpSpPr>
            <p:sp>
              <p:nvSpPr>
                <p:cNvPr id="56" name="Oval 5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57" name="Oval 5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</p:grpSp>
        <p:grpSp>
          <p:nvGrpSpPr>
            <p:cNvPr id="39" name="Group 54"/>
            <p:cNvGrpSpPr>
              <a:grpSpLocks/>
            </p:cNvGrpSpPr>
            <p:nvPr/>
          </p:nvGrpSpPr>
          <p:grpSpPr bwMode="auto">
            <a:xfrm>
              <a:off x="3744" y="1488"/>
              <a:ext cx="272" cy="296"/>
              <a:chOff x="2272" y="2160"/>
              <a:chExt cx="272" cy="296"/>
            </a:xfrm>
          </p:grpSpPr>
          <p:sp>
            <p:nvSpPr>
              <p:cNvPr id="40" name="Text Box 55"/>
              <p:cNvSpPr txBox="1">
                <a:spLocks noChangeArrowheads="1"/>
              </p:cNvSpPr>
              <p:nvPr/>
            </p:nvSpPr>
            <p:spPr bwMode="auto">
              <a:xfrm>
                <a:off x="2306" y="220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latin typeface="Times LT Std" pitchFamily="18" charset="0"/>
                  </a:rPr>
                  <a:t>F</a:t>
                </a:r>
              </a:p>
            </p:txBody>
          </p:sp>
          <p:grpSp>
            <p:nvGrpSpPr>
              <p:cNvPr id="41" name="Group 56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49" name="Oval 5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50" name="Oval 5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42" name="Oval 59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43" name="Group 60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47" name="Oval 6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48" name="Oval 6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44" name="Group 63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45" name="Oval 6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46" name="Oval 6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</p:grpSp>
      </p:grpSp>
      <p:grpSp>
        <p:nvGrpSpPr>
          <p:cNvPr id="62" name="Group 66"/>
          <p:cNvGrpSpPr>
            <a:grpSpLocks/>
          </p:cNvGrpSpPr>
          <p:nvPr/>
        </p:nvGrpSpPr>
        <p:grpSpPr bwMode="auto">
          <a:xfrm>
            <a:off x="5000628" y="2198166"/>
            <a:ext cx="685800" cy="1149350"/>
            <a:chOff x="1576" y="1432"/>
            <a:chExt cx="432" cy="724"/>
          </a:xfrm>
        </p:grpSpPr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64" name="Text Box 68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8e</a:t>
              </a:r>
              <a:r>
                <a:rPr lang="en-US" sz="2000" baseline="30000" dirty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65" name="Group 69"/>
          <p:cNvGrpSpPr>
            <a:grpSpLocks/>
          </p:cNvGrpSpPr>
          <p:nvPr/>
        </p:nvGrpSpPr>
        <p:grpSpPr bwMode="auto">
          <a:xfrm>
            <a:off x="5508628" y="2198166"/>
            <a:ext cx="685800" cy="1149350"/>
            <a:chOff x="1576" y="1432"/>
            <a:chExt cx="432" cy="724"/>
          </a:xfrm>
        </p:grpSpPr>
        <p:sp>
          <p:nvSpPr>
            <p:cNvPr id="66" name="Oval 70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67" name="Text Box 71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8e</a:t>
              </a:r>
              <a:r>
                <a:rPr lang="en-US" sz="2000" baseline="30000" dirty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68" name="Group 165"/>
          <p:cNvGrpSpPr>
            <a:grpSpLocks/>
          </p:cNvGrpSpPr>
          <p:nvPr/>
        </p:nvGrpSpPr>
        <p:grpSpPr bwMode="auto">
          <a:xfrm>
            <a:off x="315700" y="3651250"/>
            <a:ext cx="3860800" cy="1290637"/>
            <a:chOff x="344" y="2784"/>
            <a:chExt cx="2432" cy="813"/>
          </a:xfrm>
        </p:grpSpPr>
        <p:grpSp>
          <p:nvGrpSpPr>
            <p:cNvPr id="69" name="Group 72"/>
            <p:cNvGrpSpPr>
              <a:grpSpLocks/>
            </p:cNvGrpSpPr>
            <p:nvPr/>
          </p:nvGrpSpPr>
          <p:grpSpPr bwMode="auto">
            <a:xfrm>
              <a:off x="1296" y="3256"/>
              <a:ext cx="296" cy="312"/>
              <a:chOff x="1440" y="2320"/>
              <a:chExt cx="280" cy="296"/>
            </a:xfrm>
          </p:grpSpPr>
          <p:sp>
            <p:nvSpPr>
              <p:cNvPr id="95" name="Text Box 73"/>
              <p:cNvSpPr txBox="1">
                <a:spLocks noChangeArrowheads="1"/>
              </p:cNvSpPr>
              <p:nvPr/>
            </p:nvSpPr>
            <p:spPr bwMode="auto">
              <a:xfrm>
                <a:off x="1489" y="2367"/>
                <a:ext cx="193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/>
                  <a:t>F</a:t>
                </a:r>
              </a:p>
            </p:txBody>
          </p:sp>
          <p:grpSp>
            <p:nvGrpSpPr>
              <p:cNvPr id="96" name="Group 74"/>
              <p:cNvGrpSpPr>
                <a:grpSpLocks/>
              </p:cNvGrpSpPr>
              <p:nvPr/>
            </p:nvGrpSpPr>
            <p:grpSpPr bwMode="auto">
              <a:xfrm>
                <a:off x="1440" y="2400"/>
                <a:ext cx="48" cy="144"/>
                <a:chOff x="1440" y="2400"/>
                <a:chExt cx="48" cy="144"/>
              </a:xfrm>
            </p:grpSpPr>
            <p:sp>
              <p:nvSpPr>
                <p:cNvPr id="104" name="Oval 7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105" name="Oval 7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97" name="Oval 77"/>
              <p:cNvSpPr>
                <a:spLocks noChangeArrowheads="1"/>
              </p:cNvSpPr>
              <p:nvPr/>
            </p:nvSpPr>
            <p:spPr bwMode="auto">
              <a:xfrm>
                <a:off x="1672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98" name="Group 78"/>
              <p:cNvGrpSpPr>
                <a:grpSpLocks/>
              </p:cNvGrpSpPr>
              <p:nvPr/>
            </p:nvGrpSpPr>
            <p:grpSpPr bwMode="auto">
              <a:xfrm rot="5400000">
                <a:off x="1552" y="2272"/>
                <a:ext cx="48" cy="144"/>
                <a:chOff x="1440" y="2400"/>
                <a:chExt cx="48" cy="144"/>
              </a:xfrm>
            </p:grpSpPr>
            <p:sp>
              <p:nvSpPr>
                <p:cNvPr id="102" name="Oval 7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103" name="Oval 8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99" name="Group 81"/>
              <p:cNvGrpSpPr>
                <a:grpSpLocks/>
              </p:cNvGrpSpPr>
              <p:nvPr/>
            </p:nvGrpSpPr>
            <p:grpSpPr bwMode="auto">
              <a:xfrm rot="5400000">
                <a:off x="1552" y="2520"/>
                <a:ext cx="48" cy="144"/>
                <a:chOff x="1440" y="2400"/>
                <a:chExt cx="48" cy="144"/>
              </a:xfrm>
            </p:grpSpPr>
            <p:sp>
              <p:nvSpPr>
                <p:cNvPr id="100" name="Oval 8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101" name="Oval 8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</p:grpSp>
        <p:grpSp>
          <p:nvGrpSpPr>
            <p:cNvPr id="70" name="Group 84"/>
            <p:cNvGrpSpPr>
              <a:grpSpLocks/>
            </p:cNvGrpSpPr>
            <p:nvPr/>
          </p:nvGrpSpPr>
          <p:grpSpPr bwMode="auto">
            <a:xfrm>
              <a:off x="1536" y="3257"/>
              <a:ext cx="286" cy="311"/>
              <a:chOff x="2272" y="2160"/>
              <a:chExt cx="272" cy="296"/>
            </a:xfrm>
          </p:grpSpPr>
          <p:sp>
            <p:nvSpPr>
              <p:cNvPr id="84" name="Text Box 85"/>
              <p:cNvSpPr txBox="1">
                <a:spLocks noChangeArrowheads="1"/>
              </p:cNvSpPr>
              <p:nvPr/>
            </p:nvSpPr>
            <p:spPr bwMode="auto">
              <a:xfrm>
                <a:off x="2312" y="2207"/>
                <a:ext cx="19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/>
                  <a:t>F</a:t>
                </a:r>
              </a:p>
            </p:txBody>
          </p:sp>
          <p:grpSp>
            <p:nvGrpSpPr>
              <p:cNvPr id="85" name="Group 86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93" name="Oval 8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94" name="Oval 8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86" name="Oval 89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grpSp>
            <p:nvGrpSpPr>
              <p:cNvPr id="87" name="Group 90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91" name="Oval 9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92" name="Oval 9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  <p:grpSp>
            <p:nvGrpSpPr>
              <p:cNvPr id="88" name="Group 93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89" name="Oval 9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  <p:sp>
              <p:nvSpPr>
                <p:cNvPr id="90" name="Oval 9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s-CO"/>
                </a:p>
              </p:txBody>
            </p:sp>
          </p:grpSp>
        </p:grpSp>
        <p:grpSp>
          <p:nvGrpSpPr>
            <p:cNvPr id="71" name="Group 164"/>
            <p:cNvGrpSpPr>
              <a:grpSpLocks/>
            </p:cNvGrpSpPr>
            <p:nvPr/>
          </p:nvGrpSpPr>
          <p:grpSpPr bwMode="auto">
            <a:xfrm>
              <a:off x="1824" y="3232"/>
              <a:ext cx="301" cy="365"/>
              <a:chOff x="1920" y="3344"/>
              <a:chExt cx="301" cy="365"/>
            </a:xfrm>
          </p:grpSpPr>
          <p:sp>
            <p:nvSpPr>
              <p:cNvPr id="81" name="Freeform 131"/>
              <p:cNvSpPr>
                <a:spLocks/>
              </p:cNvSpPr>
              <p:nvPr/>
            </p:nvSpPr>
            <p:spPr bwMode="auto">
              <a:xfrm>
                <a:off x="1920" y="3344"/>
                <a:ext cx="301" cy="151"/>
              </a:xfrm>
              <a:custGeom>
                <a:avLst/>
                <a:gdLst>
                  <a:gd name="T0" fmla="*/ 0 w 528"/>
                  <a:gd name="T1" fmla="*/ 13 h 264"/>
                  <a:gd name="T2" fmla="*/ 15 w 528"/>
                  <a:gd name="T3" fmla="*/ 3 h 264"/>
                  <a:gd name="T4" fmla="*/ 56 w 528"/>
                  <a:gd name="T5" fmla="*/ 28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2" name="Freeform 132"/>
              <p:cNvSpPr>
                <a:spLocks/>
              </p:cNvSpPr>
              <p:nvPr/>
            </p:nvSpPr>
            <p:spPr bwMode="auto">
              <a:xfrm flipV="1">
                <a:off x="1920" y="3558"/>
                <a:ext cx="301" cy="151"/>
              </a:xfrm>
              <a:custGeom>
                <a:avLst/>
                <a:gdLst>
                  <a:gd name="T0" fmla="*/ 0 w 528"/>
                  <a:gd name="T1" fmla="*/ 13 h 264"/>
                  <a:gd name="T2" fmla="*/ 15 w 528"/>
                  <a:gd name="T3" fmla="*/ 3 h 264"/>
                  <a:gd name="T4" fmla="*/ 56 w 528"/>
                  <a:gd name="T5" fmla="*/ 28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s-GT"/>
              </a:p>
            </p:txBody>
          </p:sp>
          <p:sp>
            <p:nvSpPr>
              <p:cNvPr id="83" name="Line 133"/>
              <p:cNvSpPr>
                <a:spLocks noChangeShapeType="1"/>
              </p:cNvSpPr>
              <p:nvPr/>
            </p:nvSpPr>
            <p:spPr bwMode="auto">
              <a:xfrm>
                <a:off x="2002" y="3522"/>
                <a:ext cx="21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72" name="Text Box 145"/>
            <p:cNvSpPr txBox="1">
              <a:spLocks noChangeArrowheads="1"/>
            </p:cNvSpPr>
            <p:nvPr/>
          </p:nvSpPr>
          <p:spPr bwMode="auto">
            <a:xfrm>
              <a:off x="2112" y="3344"/>
              <a:ext cx="6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Par de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iones</a:t>
              </a:r>
              <a:endParaRPr lang="en-US" sz="14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  <p:grpSp>
          <p:nvGrpSpPr>
            <p:cNvPr id="73" name="Group 139"/>
            <p:cNvGrpSpPr>
              <a:grpSpLocks/>
            </p:cNvGrpSpPr>
            <p:nvPr/>
          </p:nvGrpSpPr>
          <p:grpSpPr bwMode="auto">
            <a:xfrm flipH="1">
              <a:off x="995" y="3232"/>
              <a:ext cx="301" cy="365"/>
              <a:chOff x="4416" y="2904"/>
              <a:chExt cx="528" cy="640"/>
            </a:xfrm>
          </p:grpSpPr>
          <p:sp>
            <p:nvSpPr>
              <p:cNvPr id="78" name="Freeform 140"/>
              <p:cNvSpPr>
                <a:spLocks/>
              </p:cNvSpPr>
              <p:nvPr/>
            </p:nvSpPr>
            <p:spPr bwMode="auto">
              <a:xfrm>
                <a:off x="4416" y="2904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79" name="Freeform 141"/>
              <p:cNvSpPr>
                <a:spLocks/>
              </p:cNvSpPr>
              <p:nvPr/>
            </p:nvSpPr>
            <p:spPr bwMode="auto">
              <a:xfrm flipV="1">
                <a:off x="4416" y="3280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s-GT"/>
              </a:p>
            </p:txBody>
          </p:sp>
          <p:sp>
            <p:nvSpPr>
              <p:cNvPr id="80" name="Line 142"/>
              <p:cNvSpPr>
                <a:spLocks noChangeShapeType="1"/>
              </p:cNvSpPr>
              <p:nvPr/>
            </p:nvSpPr>
            <p:spPr bwMode="auto">
              <a:xfrm>
                <a:off x="4560" y="3216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74" name="Text Box 146"/>
            <p:cNvSpPr txBox="1">
              <a:spLocks noChangeArrowheads="1"/>
            </p:cNvSpPr>
            <p:nvPr/>
          </p:nvSpPr>
          <p:spPr bwMode="auto">
            <a:xfrm>
              <a:off x="344" y="3280"/>
              <a:ext cx="6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Par de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iones</a:t>
              </a:r>
              <a:endParaRPr lang="en-US" sz="14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  <p:sp>
          <p:nvSpPr>
            <p:cNvPr id="75" name="Oval 151"/>
            <p:cNvSpPr>
              <a:spLocks noChangeArrowheads="1"/>
            </p:cNvSpPr>
            <p:nvPr/>
          </p:nvSpPr>
          <p:spPr bwMode="auto">
            <a:xfrm>
              <a:off x="1536" y="3279"/>
              <a:ext cx="90" cy="28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6" name="Text Box 152"/>
            <p:cNvSpPr txBox="1">
              <a:spLocks noChangeArrowheads="1"/>
            </p:cNvSpPr>
            <p:nvPr/>
          </p:nvSpPr>
          <p:spPr bwMode="auto">
            <a:xfrm>
              <a:off x="971" y="2784"/>
              <a:ext cx="1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Enlace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covalente</a:t>
              </a:r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 simple</a:t>
              </a:r>
            </a:p>
          </p:txBody>
        </p:sp>
        <p:sp>
          <p:nvSpPr>
            <p:cNvPr id="77" name="Line 153"/>
            <p:cNvSpPr>
              <a:spLocks noChangeShapeType="1"/>
            </p:cNvSpPr>
            <p:nvPr/>
          </p:nvSpPr>
          <p:spPr bwMode="auto">
            <a:xfrm>
              <a:off x="1564" y="2992"/>
              <a:ext cx="0" cy="16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06" name="Group 163"/>
          <p:cNvGrpSpPr>
            <a:grpSpLocks/>
          </p:cNvGrpSpPr>
          <p:nvPr/>
        </p:nvGrpSpPr>
        <p:grpSpPr bwMode="auto">
          <a:xfrm>
            <a:off x="4641851" y="3698388"/>
            <a:ext cx="3733800" cy="1143000"/>
            <a:chOff x="2832" y="2832"/>
            <a:chExt cx="2352" cy="720"/>
          </a:xfrm>
        </p:grpSpPr>
        <p:sp>
          <p:nvSpPr>
            <p:cNvPr id="107" name="Text Box 98"/>
            <p:cNvSpPr txBox="1">
              <a:spLocks noChangeArrowheads="1"/>
            </p:cNvSpPr>
            <p:nvPr/>
          </p:nvSpPr>
          <p:spPr bwMode="auto">
            <a:xfrm>
              <a:off x="3734" y="29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F</a:t>
              </a:r>
            </a:p>
          </p:txBody>
        </p:sp>
        <p:grpSp>
          <p:nvGrpSpPr>
            <p:cNvPr id="108" name="Group 99"/>
            <p:cNvGrpSpPr>
              <a:grpSpLocks/>
            </p:cNvGrpSpPr>
            <p:nvPr/>
          </p:nvGrpSpPr>
          <p:grpSpPr bwMode="auto">
            <a:xfrm>
              <a:off x="3734" y="2985"/>
              <a:ext cx="34" cy="102"/>
              <a:chOff x="1440" y="2400"/>
              <a:chExt cx="48" cy="144"/>
            </a:xfrm>
          </p:grpSpPr>
          <p:sp>
            <p:nvSpPr>
              <p:cNvPr id="138" name="Oval 100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39" name="Oval 101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109" name="Group 103"/>
            <p:cNvGrpSpPr>
              <a:grpSpLocks/>
            </p:cNvGrpSpPr>
            <p:nvPr/>
          </p:nvGrpSpPr>
          <p:grpSpPr bwMode="auto">
            <a:xfrm rot="5400000">
              <a:off x="3814" y="2894"/>
              <a:ext cx="34" cy="102"/>
              <a:chOff x="1440" y="2400"/>
              <a:chExt cx="48" cy="144"/>
            </a:xfrm>
          </p:grpSpPr>
          <p:sp>
            <p:nvSpPr>
              <p:cNvPr id="136" name="Oval 104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137" name="Oval 105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grpSp>
          <p:nvGrpSpPr>
            <p:cNvPr id="110" name="Group 106"/>
            <p:cNvGrpSpPr>
              <a:grpSpLocks/>
            </p:cNvGrpSpPr>
            <p:nvPr/>
          </p:nvGrpSpPr>
          <p:grpSpPr bwMode="auto">
            <a:xfrm rot="5400000">
              <a:off x="3814" y="3070"/>
              <a:ext cx="34" cy="102"/>
              <a:chOff x="1440" y="2400"/>
              <a:chExt cx="48" cy="144"/>
            </a:xfrm>
          </p:grpSpPr>
          <p:sp>
            <p:nvSpPr>
              <p:cNvPr id="134" name="Oval 107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135" name="Oval 108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sp>
          <p:nvSpPr>
            <p:cNvPr id="111" name="Text Box 110"/>
            <p:cNvSpPr txBox="1">
              <a:spLocks noChangeArrowheads="1"/>
            </p:cNvSpPr>
            <p:nvPr/>
          </p:nvSpPr>
          <p:spPr bwMode="auto">
            <a:xfrm>
              <a:off x="4096" y="293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/>
                <a:t>F</a:t>
              </a:r>
            </a:p>
          </p:txBody>
        </p:sp>
        <p:sp>
          <p:nvSpPr>
            <p:cNvPr id="133" name="Oval 113"/>
            <p:cNvSpPr>
              <a:spLocks noChangeArrowheads="1"/>
            </p:cNvSpPr>
            <p:nvPr/>
          </p:nvSpPr>
          <p:spPr bwMode="auto">
            <a:xfrm>
              <a:off x="4233" y="3000"/>
              <a:ext cx="33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31" name="Oval 117"/>
            <p:cNvSpPr>
              <a:spLocks noChangeArrowheads="1"/>
            </p:cNvSpPr>
            <p:nvPr/>
          </p:nvSpPr>
          <p:spPr bwMode="auto">
            <a:xfrm rot="5400000">
              <a:off x="4239" y="303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s-CO"/>
            </a:p>
          </p:txBody>
        </p:sp>
        <p:grpSp>
          <p:nvGrpSpPr>
            <p:cNvPr id="114" name="Group 118"/>
            <p:cNvGrpSpPr>
              <a:grpSpLocks/>
            </p:cNvGrpSpPr>
            <p:nvPr/>
          </p:nvGrpSpPr>
          <p:grpSpPr bwMode="auto">
            <a:xfrm rot="5400000">
              <a:off x="4169" y="3070"/>
              <a:ext cx="34" cy="102"/>
              <a:chOff x="1440" y="2400"/>
              <a:chExt cx="48" cy="144"/>
            </a:xfrm>
          </p:grpSpPr>
          <p:sp>
            <p:nvSpPr>
              <p:cNvPr id="128" name="Oval 119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129" name="Oval 120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sp>
          <p:nvSpPr>
            <p:cNvPr id="115" name="Line 123"/>
            <p:cNvSpPr>
              <a:spLocks noChangeShapeType="1"/>
            </p:cNvSpPr>
            <p:nvPr/>
          </p:nvSpPr>
          <p:spPr bwMode="auto">
            <a:xfrm>
              <a:off x="3913" y="3034"/>
              <a:ext cx="2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grpSp>
          <p:nvGrpSpPr>
            <p:cNvPr id="116" name="Group 134"/>
            <p:cNvGrpSpPr>
              <a:grpSpLocks/>
            </p:cNvGrpSpPr>
            <p:nvPr/>
          </p:nvGrpSpPr>
          <p:grpSpPr bwMode="auto">
            <a:xfrm>
              <a:off x="4224" y="2832"/>
              <a:ext cx="343" cy="416"/>
              <a:chOff x="4416" y="2904"/>
              <a:chExt cx="528" cy="640"/>
            </a:xfrm>
          </p:grpSpPr>
          <p:sp>
            <p:nvSpPr>
              <p:cNvPr id="125" name="Freeform 128"/>
              <p:cNvSpPr>
                <a:spLocks/>
              </p:cNvSpPr>
              <p:nvPr/>
            </p:nvSpPr>
            <p:spPr bwMode="auto">
              <a:xfrm>
                <a:off x="4416" y="2904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6" name="Freeform 129"/>
              <p:cNvSpPr>
                <a:spLocks/>
              </p:cNvSpPr>
              <p:nvPr/>
            </p:nvSpPr>
            <p:spPr bwMode="auto">
              <a:xfrm flipV="1">
                <a:off x="4416" y="3280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s-GT"/>
              </a:p>
            </p:txBody>
          </p:sp>
          <p:sp>
            <p:nvSpPr>
              <p:cNvPr id="127" name="Line 130"/>
              <p:cNvSpPr>
                <a:spLocks noChangeShapeType="1"/>
              </p:cNvSpPr>
              <p:nvPr/>
            </p:nvSpPr>
            <p:spPr bwMode="auto">
              <a:xfrm>
                <a:off x="4560" y="3216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117" name="Text Box 143"/>
            <p:cNvSpPr txBox="1">
              <a:spLocks noChangeArrowheads="1"/>
            </p:cNvSpPr>
            <p:nvPr/>
          </p:nvSpPr>
          <p:spPr bwMode="auto">
            <a:xfrm>
              <a:off x="4520" y="2976"/>
              <a:ext cx="6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Par de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iones</a:t>
              </a:r>
              <a:endParaRPr lang="en-US" sz="14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  <p:grpSp>
          <p:nvGrpSpPr>
            <p:cNvPr id="118" name="Group 135"/>
            <p:cNvGrpSpPr>
              <a:grpSpLocks/>
            </p:cNvGrpSpPr>
            <p:nvPr/>
          </p:nvGrpSpPr>
          <p:grpSpPr bwMode="auto">
            <a:xfrm flipH="1">
              <a:off x="3447" y="2848"/>
              <a:ext cx="343" cy="416"/>
              <a:chOff x="4416" y="2904"/>
              <a:chExt cx="528" cy="640"/>
            </a:xfrm>
          </p:grpSpPr>
          <p:sp>
            <p:nvSpPr>
              <p:cNvPr id="122" name="Freeform 136"/>
              <p:cNvSpPr>
                <a:spLocks/>
              </p:cNvSpPr>
              <p:nvPr/>
            </p:nvSpPr>
            <p:spPr bwMode="auto">
              <a:xfrm>
                <a:off x="4416" y="2904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3" name="Freeform 137"/>
              <p:cNvSpPr>
                <a:spLocks/>
              </p:cNvSpPr>
              <p:nvPr/>
            </p:nvSpPr>
            <p:spPr bwMode="auto">
              <a:xfrm flipV="1">
                <a:off x="4416" y="3280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64"/>
                  <a:gd name="T11" fmla="*/ 528 w 52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s-GT"/>
              </a:p>
            </p:txBody>
          </p:sp>
          <p:sp>
            <p:nvSpPr>
              <p:cNvPr id="124" name="Line 138"/>
              <p:cNvSpPr>
                <a:spLocks noChangeShapeType="1"/>
              </p:cNvSpPr>
              <p:nvPr/>
            </p:nvSpPr>
            <p:spPr bwMode="auto">
              <a:xfrm>
                <a:off x="4560" y="3216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119" name="Text Box 144"/>
            <p:cNvSpPr txBox="1">
              <a:spLocks noChangeArrowheads="1"/>
            </p:cNvSpPr>
            <p:nvPr/>
          </p:nvSpPr>
          <p:spPr bwMode="auto">
            <a:xfrm>
              <a:off x="2832" y="2928"/>
              <a:ext cx="6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Par de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iones</a:t>
              </a:r>
              <a:endParaRPr lang="en-US" sz="14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  <p:sp>
          <p:nvSpPr>
            <p:cNvPr id="120" name="Text Box 155"/>
            <p:cNvSpPr txBox="1">
              <a:spLocks noChangeArrowheads="1"/>
            </p:cNvSpPr>
            <p:nvPr/>
          </p:nvSpPr>
          <p:spPr bwMode="auto">
            <a:xfrm>
              <a:off x="3402" y="3360"/>
              <a:ext cx="1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Enlace </a:t>
              </a:r>
              <a:r>
                <a:rPr lang="en-US" sz="1400" dirty="0" err="1">
                  <a:solidFill>
                    <a:srgbClr val="FFFF00"/>
                  </a:solidFill>
                  <a:latin typeface="Times LT Std" pitchFamily="18" charset="0"/>
                </a:rPr>
                <a:t>covalente</a:t>
              </a:r>
              <a:r>
                <a:rPr lang="en-US" sz="1400" dirty="0">
                  <a:solidFill>
                    <a:srgbClr val="FFFF00"/>
                  </a:solidFill>
                  <a:latin typeface="Times LT Std" pitchFamily="18" charset="0"/>
                </a:rPr>
                <a:t> simple</a:t>
              </a:r>
            </a:p>
          </p:txBody>
        </p:sp>
        <p:sp>
          <p:nvSpPr>
            <p:cNvPr id="121" name="Line 156"/>
            <p:cNvSpPr>
              <a:spLocks noChangeShapeType="1"/>
            </p:cNvSpPr>
            <p:nvPr/>
          </p:nvSpPr>
          <p:spPr bwMode="auto">
            <a:xfrm flipV="1">
              <a:off x="3998" y="3168"/>
              <a:ext cx="0" cy="21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41" name="Oval 112"/>
          <p:cNvSpPr>
            <a:spLocks noChangeArrowheads="1"/>
          </p:cNvSpPr>
          <p:nvPr/>
        </p:nvSpPr>
        <p:spPr bwMode="auto">
          <a:xfrm>
            <a:off x="6853239" y="3850789"/>
            <a:ext cx="52668" cy="5391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2" name="Oval 116"/>
          <p:cNvSpPr>
            <a:spLocks noChangeArrowheads="1"/>
          </p:cNvSpPr>
          <p:nvPr/>
        </p:nvSpPr>
        <p:spPr bwMode="auto">
          <a:xfrm rot="5400000" flipH="1" flipV="1">
            <a:off x="6718660" y="3857499"/>
            <a:ext cx="59142" cy="457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7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41" grpId="0" animBg="1"/>
      <p:bldP spid="1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GT" smtClean="0">
                <a:solidFill>
                  <a:srgbClr val="FFFF00"/>
                </a:solidFill>
              </a:rPr>
              <a:t>Enlace Covalente</a:t>
            </a:r>
            <a:endParaRPr lang="es-GT" dirty="0">
              <a:solidFill>
                <a:srgbClr val="FFFF00"/>
              </a:solidFill>
            </a:endParaRPr>
          </a:p>
        </p:txBody>
      </p:sp>
      <p:grpSp>
        <p:nvGrpSpPr>
          <p:cNvPr id="32" name="Group 37"/>
          <p:cNvGrpSpPr>
            <a:grpSpLocks/>
          </p:cNvGrpSpPr>
          <p:nvPr/>
        </p:nvGrpSpPr>
        <p:grpSpPr bwMode="auto">
          <a:xfrm>
            <a:off x="2044652" y="2180949"/>
            <a:ext cx="745961" cy="1149350"/>
            <a:chOff x="1576" y="1432"/>
            <a:chExt cx="432" cy="724"/>
          </a:xfrm>
        </p:grpSpPr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1641" y="1904"/>
              <a:ext cx="281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6</a:t>
              </a:r>
              <a:r>
                <a:rPr lang="en-US" sz="2000" dirty="0" smtClean="0">
                  <a:solidFill>
                    <a:srgbClr val="FFFF00"/>
                  </a:solidFill>
                  <a:latin typeface="Times LT Std" pitchFamily="18" charset="0"/>
                </a:rPr>
                <a:t>e</a:t>
              </a:r>
              <a:r>
                <a:rPr lang="en-US" sz="2000" baseline="30000" dirty="0" smtClean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35" name="Group 38"/>
          <p:cNvGrpSpPr>
            <a:grpSpLocks/>
          </p:cNvGrpSpPr>
          <p:nvPr/>
        </p:nvGrpSpPr>
        <p:grpSpPr bwMode="auto">
          <a:xfrm>
            <a:off x="3034099" y="2133309"/>
            <a:ext cx="738899" cy="1149350"/>
            <a:chOff x="1576" y="1432"/>
            <a:chExt cx="432" cy="724"/>
          </a:xfrm>
        </p:grpSpPr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1641" y="1904"/>
              <a:ext cx="3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7e</a:t>
              </a:r>
              <a:r>
                <a:rPr lang="en-US" sz="2000" baseline="30000" dirty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4162428" y="2502966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39" name="138 CuadroTexto"/>
          <p:cNvSpPr txBox="1"/>
          <p:nvPr/>
        </p:nvSpPr>
        <p:spPr>
          <a:xfrm>
            <a:off x="1218449" y="2356693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Cl</a:t>
            </a:r>
            <a:endParaRPr lang="es-GT" dirty="0"/>
          </a:p>
        </p:txBody>
      </p:sp>
      <p:sp>
        <p:nvSpPr>
          <p:cNvPr id="140" name="139 CuadroTexto"/>
          <p:cNvSpPr txBox="1"/>
          <p:nvPr/>
        </p:nvSpPr>
        <p:spPr>
          <a:xfrm>
            <a:off x="1174228" y="219557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141" name="140 CuadroTexto"/>
          <p:cNvSpPr txBox="1"/>
          <p:nvPr/>
        </p:nvSpPr>
        <p:spPr>
          <a:xfrm>
            <a:off x="1184995" y="251556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grpSp>
        <p:nvGrpSpPr>
          <p:cNvPr id="144" name="Group 37"/>
          <p:cNvGrpSpPr>
            <a:grpSpLocks/>
          </p:cNvGrpSpPr>
          <p:nvPr/>
        </p:nvGrpSpPr>
        <p:grpSpPr bwMode="auto">
          <a:xfrm>
            <a:off x="1044025" y="2184466"/>
            <a:ext cx="728743" cy="1149350"/>
            <a:chOff x="1576" y="1432"/>
            <a:chExt cx="432" cy="724"/>
          </a:xfrm>
        </p:grpSpPr>
        <p:sp>
          <p:nvSpPr>
            <p:cNvPr id="145" name="Oval 34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46" name="Text Box 36"/>
            <p:cNvSpPr txBox="1">
              <a:spLocks noChangeArrowheads="1"/>
            </p:cNvSpPr>
            <p:nvPr/>
          </p:nvSpPr>
          <p:spPr bwMode="auto">
            <a:xfrm>
              <a:off x="1641" y="1904"/>
              <a:ext cx="287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FF00"/>
                  </a:solidFill>
                  <a:latin typeface="Times LT Std" pitchFamily="18" charset="0"/>
                </a:rPr>
                <a:t>7</a:t>
              </a:r>
              <a:r>
                <a:rPr lang="en-US" sz="2000" dirty="0" smtClean="0">
                  <a:solidFill>
                    <a:srgbClr val="FFFF00"/>
                  </a:solidFill>
                  <a:latin typeface="Times LT Std" pitchFamily="18" charset="0"/>
                </a:rPr>
                <a:t>e</a:t>
              </a:r>
              <a:r>
                <a:rPr lang="en-US" sz="2000" baseline="30000" dirty="0" smtClean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sp>
        <p:nvSpPr>
          <p:cNvPr id="148" name="147 CuadroTexto"/>
          <p:cNvSpPr txBox="1"/>
          <p:nvPr/>
        </p:nvSpPr>
        <p:spPr>
          <a:xfrm>
            <a:off x="1468709" y="234888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149" name="148 CuadroTexto"/>
          <p:cNvSpPr txBox="1"/>
          <p:nvPr/>
        </p:nvSpPr>
        <p:spPr>
          <a:xfrm>
            <a:off x="2247678" y="233958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</a:rPr>
              <a:t>S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151" name="150 CuadroTexto"/>
          <p:cNvSpPr txBox="1"/>
          <p:nvPr/>
        </p:nvSpPr>
        <p:spPr>
          <a:xfrm>
            <a:off x="2164196" y="213285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●●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2035110" y="229154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154" name="153 CuadroTexto"/>
          <p:cNvSpPr txBox="1"/>
          <p:nvPr/>
        </p:nvSpPr>
        <p:spPr>
          <a:xfrm>
            <a:off x="2447672" y="227687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156" name="155 CuadroTexto"/>
          <p:cNvSpPr txBox="1"/>
          <p:nvPr/>
        </p:nvSpPr>
        <p:spPr>
          <a:xfrm>
            <a:off x="3259039" y="2324679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Cl</a:t>
            </a:r>
            <a:endParaRPr lang="es-GT" dirty="0"/>
          </a:p>
        </p:txBody>
      </p:sp>
      <p:sp>
        <p:nvSpPr>
          <p:cNvPr id="157" name="156 CuadroTexto"/>
          <p:cNvSpPr txBox="1"/>
          <p:nvPr/>
        </p:nvSpPr>
        <p:spPr>
          <a:xfrm>
            <a:off x="3203848" y="212356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158" name="157 CuadroTexto"/>
          <p:cNvSpPr txBox="1"/>
          <p:nvPr/>
        </p:nvSpPr>
        <p:spPr>
          <a:xfrm>
            <a:off x="3195721" y="249367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159" name="158 CuadroTexto"/>
          <p:cNvSpPr txBox="1"/>
          <p:nvPr/>
        </p:nvSpPr>
        <p:spPr>
          <a:xfrm>
            <a:off x="3006919" y="226758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161" name="160 CuadroTexto"/>
          <p:cNvSpPr txBox="1"/>
          <p:nvPr/>
        </p:nvSpPr>
        <p:spPr>
          <a:xfrm>
            <a:off x="3474879" y="221493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162" name="161 CuadroTexto"/>
          <p:cNvSpPr txBox="1"/>
          <p:nvPr/>
        </p:nvSpPr>
        <p:spPr>
          <a:xfrm>
            <a:off x="3474879" y="236733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193" name="192 CuadroTexto"/>
          <p:cNvSpPr txBox="1"/>
          <p:nvPr/>
        </p:nvSpPr>
        <p:spPr>
          <a:xfrm>
            <a:off x="1043608" y="227687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194" name="193 CuadroTexto"/>
          <p:cNvSpPr txBox="1"/>
          <p:nvPr/>
        </p:nvSpPr>
        <p:spPr>
          <a:xfrm>
            <a:off x="1043608" y="242927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195" name="194 CuadroTexto"/>
          <p:cNvSpPr txBox="1"/>
          <p:nvPr/>
        </p:nvSpPr>
        <p:spPr>
          <a:xfrm>
            <a:off x="2164196" y="248360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●●</a:t>
            </a:r>
            <a:endParaRPr lang="es-GT" dirty="0">
              <a:solidFill>
                <a:srgbClr val="FF0000"/>
              </a:solidFill>
            </a:endParaRPr>
          </a:p>
        </p:txBody>
      </p:sp>
      <p:grpSp>
        <p:nvGrpSpPr>
          <p:cNvPr id="196" name="Group 37"/>
          <p:cNvGrpSpPr>
            <a:grpSpLocks/>
          </p:cNvGrpSpPr>
          <p:nvPr/>
        </p:nvGrpSpPr>
        <p:grpSpPr bwMode="auto">
          <a:xfrm>
            <a:off x="5917543" y="2118233"/>
            <a:ext cx="1289456" cy="1149350"/>
            <a:chOff x="1576" y="1432"/>
            <a:chExt cx="432" cy="724"/>
          </a:xfrm>
        </p:grpSpPr>
        <p:sp>
          <p:nvSpPr>
            <p:cNvPr id="197" name="Oval 34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8" name="Text Box 36"/>
            <p:cNvSpPr txBox="1">
              <a:spLocks noChangeArrowheads="1"/>
            </p:cNvSpPr>
            <p:nvPr/>
          </p:nvSpPr>
          <p:spPr bwMode="auto">
            <a:xfrm>
              <a:off x="1641" y="1904"/>
              <a:ext cx="162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 smtClean="0">
                  <a:solidFill>
                    <a:srgbClr val="FFFF00"/>
                  </a:solidFill>
                  <a:latin typeface="Times LT Std" pitchFamily="18" charset="0"/>
                </a:rPr>
                <a:t>8e</a:t>
              </a:r>
              <a:r>
                <a:rPr lang="en-US" sz="2000" baseline="30000" dirty="0" smtClean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grpSp>
        <p:nvGrpSpPr>
          <p:cNvPr id="199" name="Group 38"/>
          <p:cNvGrpSpPr>
            <a:grpSpLocks/>
          </p:cNvGrpSpPr>
          <p:nvPr/>
        </p:nvGrpSpPr>
        <p:grpSpPr bwMode="auto">
          <a:xfrm>
            <a:off x="6694489" y="2093595"/>
            <a:ext cx="1026469" cy="1149350"/>
            <a:chOff x="1576" y="1432"/>
            <a:chExt cx="432" cy="724"/>
          </a:xfrm>
        </p:grpSpPr>
        <p:sp>
          <p:nvSpPr>
            <p:cNvPr id="200" name="Oval 39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01" name="Text Box 40"/>
            <p:cNvSpPr txBox="1">
              <a:spLocks noChangeArrowheads="1"/>
            </p:cNvSpPr>
            <p:nvPr/>
          </p:nvSpPr>
          <p:spPr bwMode="auto">
            <a:xfrm>
              <a:off x="1641" y="1904"/>
              <a:ext cx="204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 smtClean="0">
                  <a:solidFill>
                    <a:srgbClr val="FFFF00"/>
                  </a:solidFill>
                  <a:latin typeface="Times LT Std" pitchFamily="18" charset="0"/>
                </a:rPr>
                <a:t>8e</a:t>
              </a:r>
              <a:r>
                <a:rPr lang="en-US" sz="2000" baseline="30000" dirty="0" smtClean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sp>
        <p:nvSpPr>
          <p:cNvPr id="202" name="201 CuadroTexto"/>
          <p:cNvSpPr txBox="1"/>
          <p:nvPr/>
        </p:nvSpPr>
        <p:spPr>
          <a:xfrm>
            <a:off x="5598194" y="229046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Cl</a:t>
            </a:r>
            <a:endParaRPr lang="es-GT" dirty="0"/>
          </a:p>
        </p:txBody>
      </p:sp>
      <p:sp>
        <p:nvSpPr>
          <p:cNvPr id="203" name="202 CuadroTexto"/>
          <p:cNvSpPr txBox="1"/>
          <p:nvPr/>
        </p:nvSpPr>
        <p:spPr>
          <a:xfrm>
            <a:off x="5553973" y="212933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204" name="203 CuadroTexto"/>
          <p:cNvSpPr txBox="1"/>
          <p:nvPr/>
        </p:nvSpPr>
        <p:spPr>
          <a:xfrm>
            <a:off x="5564740" y="244933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grpSp>
        <p:nvGrpSpPr>
          <p:cNvPr id="205" name="Group 37"/>
          <p:cNvGrpSpPr>
            <a:grpSpLocks/>
          </p:cNvGrpSpPr>
          <p:nvPr/>
        </p:nvGrpSpPr>
        <p:grpSpPr bwMode="auto">
          <a:xfrm>
            <a:off x="5423770" y="2118233"/>
            <a:ext cx="1023069" cy="1149350"/>
            <a:chOff x="1576" y="1432"/>
            <a:chExt cx="432" cy="724"/>
          </a:xfrm>
        </p:grpSpPr>
        <p:sp>
          <p:nvSpPr>
            <p:cNvPr id="206" name="Oval 34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07" name="Text Box 36"/>
            <p:cNvSpPr txBox="1">
              <a:spLocks noChangeArrowheads="1"/>
            </p:cNvSpPr>
            <p:nvPr/>
          </p:nvSpPr>
          <p:spPr bwMode="auto">
            <a:xfrm>
              <a:off x="1641" y="1904"/>
              <a:ext cx="205" cy="2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 smtClean="0">
                  <a:solidFill>
                    <a:srgbClr val="FFFF00"/>
                  </a:solidFill>
                  <a:latin typeface="Times LT Std" pitchFamily="18" charset="0"/>
                </a:rPr>
                <a:t>8e</a:t>
              </a:r>
              <a:r>
                <a:rPr lang="en-US" sz="2000" baseline="30000" dirty="0" smtClean="0">
                  <a:solidFill>
                    <a:srgbClr val="FFFF00"/>
                  </a:solidFill>
                  <a:latin typeface="Times LT Std" pitchFamily="18" charset="0"/>
                </a:rPr>
                <a:t>-</a:t>
              </a:r>
              <a:endParaRPr lang="en-US" sz="2000" dirty="0">
                <a:solidFill>
                  <a:srgbClr val="FFFF00"/>
                </a:solidFill>
                <a:latin typeface="Times LT Std" pitchFamily="18" charset="0"/>
              </a:endParaRPr>
            </a:p>
          </p:txBody>
        </p:sp>
      </p:grpSp>
      <p:sp>
        <p:nvSpPr>
          <p:cNvPr id="208" name="207 CuadroTexto"/>
          <p:cNvSpPr txBox="1"/>
          <p:nvPr/>
        </p:nvSpPr>
        <p:spPr>
          <a:xfrm>
            <a:off x="5848454" y="228264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09" name="208 CuadroTexto"/>
          <p:cNvSpPr txBox="1"/>
          <p:nvPr/>
        </p:nvSpPr>
        <p:spPr>
          <a:xfrm>
            <a:off x="6405047" y="227687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</a:rPr>
              <a:t>S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10" name="209 CuadroTexto"/>
          <p:cNvSpPr txBox="1"/>
          <p:nvPr/>
        </p:nvSpPr>
        <p:spPr>
          <a:xfrm>
            <a:off x="6321565" y="207014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●●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11" name="210 CuadroTexto"/>
          <p:cNvSpPr txBox="1"/>
          <p:nvPr/>
        </p:nvSpPr>
        <p:spPr>
          <a:xfrm>
            <a:off x="6192479" y="222882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12" name="211 CuadroTexto"/>
          <p:cNvSpPr txBox="1"/>
          <p:nvPr/>
        </p:nvSpPr>
        <p:spPr>
          <a:xfrm>
            <a:off x="6605041" y="22141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13" name="212 CuadroTexto"/>
          <p:cNvSpPr txBox="1"/>
          <p:nvPr/>
        </p:nvSpPr>
        <p:spPr>
          <a:xfrm>
            <a:off x="7206999" y="2284965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Cl</a:t>
            </a:r>
            <a:endParaRPr lang="es-GT" dirty="0"/>
          </a:p>
        </p:txBody>
      </p:sp>
      <p:sp>
        <p:nvSpPr>
          <p:cNvPr id="214" name="213 CuadroTexto"/>
          <p:cNvSpPr txBox="1"/>
          <p:nvPr/>
        </p:nvSpPr>
        <p:spPr>
          <a:xfrm>
            <a:off x="7151808" y="208385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215" name="214 CuadroTexto"/>
          <p:cNvSpPr txBox="1"/>
          <p:nvPr/>
        </p:nvSpPr>
        <p:spPr>
          <a:xfrm>
            <a:off x="7143681" y="245396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216" name="215 CuadroTexto"/>
          <p:cNvSpPr txBox="1"/>
          <p:nvPr/>
        </p:nvSpPr>
        <p:spPr>
          <a:xfrm>
            <a:off x="6954879" y="222786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17" name="216 CuadroTexto"/>
          <p:cNvSpPr txBox="1"/>
          <p:nvPr/>
        </p:nvSpPr>
        <p:spPr>
          <a:xfrm>
            <a:off x="7422839" y="217522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18" name="217 CuadroTexto"/>
          <p:cNvSpPr txBox="1"/>
          <p:nvPr/>
        </p:nvSpPr>
        <p:spPr>
          <a:xfrm>
            <a:off x="7422839" y="232762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19" name="218 CuadroTexto"/>
          <p:cNvSpPr txBox="1"/>
          <p:nvPr/>
        </p:nvSpPr>
        <p:spPr>
          <a:xfrm>
            <a:off x="5423353" y="221063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20" name="219 CuadroTexto"/>
          <p:cNvSpPr txBox="1"/>
          <p:nvPr/>
        </p:nvSpPr>
        <p:spPr>
          <a:xfrm>
            <a:off x="5423353" y="236303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21" name="220 CuadroTexto"/>
          <p:cNvSpPr txBox="1"/>
          <p:nvPr/>
        </p:nvSpPr>
        <p:spPr>
          <a:xfrm>
            <a:off x="6321565" y="242088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●●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22" name="221 CuadroTexto"/>
          <p:cNvSpPr txBox="1"/>
          <p:nvPr/>
        </p:nvSpPr>
        <p:spPr>
          <a:xfrm>
            <a:off x="1749580" y="447212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Cl</a:t>
            </a:r>
            <a:endParaRPr lang="es-GT" dirty="0"/>
          </a:p>
        </p:txBody>
      </p:sp>
      <p:sp>
        <p:nvSpPr>
          <p:cNvPr id="223" name="222 CuadroTexto"/>
          <p:cNvSpPr txBox="1"/>
          <p:nvPr/>
        </p:nvSpPr>
        <p:spPr>
          <a:xfrm>
            <a:off x="1705359" y="431100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224" name="223 CuadroTexto"/>
          <p:cNvSpPr txBox="1"/>
          <p:nvPr/>
        </p:nvSpPr>
        <p:spPr>
          <a:xfrm>
            <a:off x="1716126" y="46310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225" name="224 CuadroTexto"/>
          <p:cNvSpPr txBox="1"/>
          <p:nvPr/>
        </p:nvSpPr>
        <p:spPr>
          <a:xfrm>
            <a:off x="1999840" y="450090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26" name="225 CuadroTexto"/>
          <p:cNvSpPr txBox="1"/>
          <p:nvPr/>
        </p:nvSpPr>
        <p:spPr>
          <a:xfrm>
            <a:off x="2202745" y="444572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</a:rPr>
              <a:t>S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27" name="226 CuadroTexto"/>
          <p:cNvSpPr txBox="1"/>
          <p:nvPr/>
        </p:nvSpPr>
        <p:spPr>
          <a:xfrm>
            <a:off x="2119263" y="4238997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●●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28" name="227 CuadroTexto"/>
          <p:cNvSpPr txBox="1"/>
          <p:nvPr/>
        </p:nvSpPr>
        <p:spPr>
          <a:xfrm>
            <a:off x="1990177" y="437372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29" name="228 CuadroTexto"/>
          <p:cNvSpPr txBox="1"/>
          <p:nvPr/>
        </p:nvSpPr>
        <p:spPr>
          <a:xfrm>
            <a:off x="2402739" y="448809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30" name="229 CuadroTexto"/>
          <p:cNvSpPr txBox="1"/>
          <p:nvPr/>
        </p:nvSpPr>
        <p:spPr>
          <a:xfrm>
            <a:off x="2638305" y="442075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Cl</a:t>
            </a:r>
            <a:endParaRPr lang="es-GT" dirty="0"/>
          </a:p>
        </p:txBody>
      </p:sp>
      <p:sp>
        <p:nvSpPr>
          <p:cNvPr id="231" name="230 CuadroTexto"/>
          <p:cNvSpPr txBox="1"/>
          <p:nvPr/>
        </p:nvSpPr>
        <p:spPr>
          <a:xfrm>
            <a:off x="2583114" y="421963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232" name="231 CuadroTexto"/>
          <p:cNvSpPr txBox="1"/>
          <p:nvPr/>
        </p:nvSpPr>
        <p:spPr>
          <a:xfrm>
            <a:off x="2574987" y="458974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233" name="232 CuadroTexto"/>
          <p:cNvSpPr txBox="1"/>
          <p:nvPr/>
        </p:nvSpPr>
        <p:spPr>
          <a:xfrm>
            <a:off x="2386185" y="436365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34" name="233 CuadroTexto"/>
          <p:cNvSpPr txBox="1"/>
          <p:nvPr/>
        </p:nvSpPr>
        <p:spPr>
          <a:xfrm>
            <a:off x="2854145" y="43110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35" name="234 CuadroTexto"/>
          <p:cNvSpPr txBox="1"/>
          <p:nvPr/>
        </p:nvSpPr>
        <p:spPr>
          <a:xfrm>
            <a:off x="2854145" y="4463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36" name="235 CuadroTexto"/>
          <p:cNvSpPr txBox="1"/>
          <p:nvPr/>
        </p:nvSpPr>
        <p:spPr>
          <a:xfrm>
            <a:off x="1574739" y="43923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37" name="236 CuadroTexto"/>
          <p:cNvSpPr txBox="1"/>
          <p:nvPr/>
        </p:nvSpPr>
        <p:spPr>
          <a:xfrm>
            <a:off x="1574739" y="45447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38" name="237 CuadroTexto"/>
          <p:cNvSpPr txBox="1"/>
          <p:nvPr/>
        </p:nvSpPr>
        <p:spPr>
          <a:xfrm>
            <a:off x="2119263" y="458974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●●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39" name="Freeform 131"/>
          <p:cNvSpPr>
            <a:spLocks/>
          </p:cNvSpPr>
          <p:nvPr/>
        </p:nvSpPr>
        <p:spPr bwMode="auto">
          <a:xfrm>
            <a:off x="3030637" y="4149080"/>
            <a:ext cx="582613" cy="314325"/>
          </a:xfrm>
          <a:custGeom>
            <a:avLst/>
            <a:gdLst>
              <a:gd name="T0" fmla="*/ 0 w 528"/>
              <a:gd name="T1" fmla="*/ 13 h 264"/>
              <a:gd name="T2" fmla="*/ 15 w 528"/>
              <a:gd name="T3" fmla="*/ 3 h 264"/>
              <a:gd name="T4" fmla="*/ 56 w 528"/>
              <a:gd name="T5" fmla="*/ 28 h 264"/>
              <a:gd name="T6" fmla="*/ 0 60000 65536"/>
              <a:gd name="T7" fmla="*/ 0 60000 65536"/>
              <a:gd name="T8" fmla="*/ 0 60000 65536"/>
              <a:gd name="T9" fmla="*/ 0 w 528"/>
              <a:gd name="T10" fmla="*/ 0 h 264"/>
              <a:gd name="T11" fmla="*/ 528 w 528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64">
                <a:moveTo>
                  <a:pt x="0" y="120"/>
                </a:moveTo>
                <a:cubicBezTo>
                  <a:pt x="28" y="60"/>
                  <a:pt x="56" y="0"/>
                  <a:pt x="144" y="24"/>
                </a:cubicBezTo>
                <a:cubicBezTo>
                  <a:pt x="232" y="48"/>
                  <a:pt x="380" y="156"/>
                  <a:pt x="528" y="264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40" name="Line 133"/>
          <p:cNvSpPr>
            <a:spLocks noChangeShapeType="1"/>
          </p:cNvSpPr>
          <p:nvPr/>
        </p:nvSpPr>
        <p:spPr bwMode="auto">
          <a:xfrm>
            <a:off x="3077145" y="4625321"/>
            <a:ext cx="46355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41" name="Freeform 132"/>
          <p:cNvSpPr>
            <a:spLocks/>
          </p:cNvSpPr>
          <p:nvPr/>
        </p:nvSpPr>
        <p:spPr bwMode="auto">
          <a:xfrm flipV="1">
            <a:off x="2908400" y="4760035"/>
            <a:ext cx="704850" cy="382587"/>
          </a:xfrm>
          <a:custGeom>
            <a:avLst/>
            <a:gdLst>
              <a:gd name="T0" fmla="*/ 0 w 528"/>
              <a:gd name="T1" fmla="*/ 13 h 264"/>
              <a:gd name="T2" fmla="*/ 15 w 528"/>
              <a:gd name="T3" fmla="*/ 3 h 264"/>
              <a:gd name="T4" fmla="*/ 56 w 528"/>
              <a:gd name="T5" fmla="*/ 28 h 264"/>
              <a:gd name="T6" fmla="*/ 0 60000 65536"/>
              <a:gd name="T7" fmla="*/ 0 60000 65536"/>
              <a:gd name="T8" fmla="*/ 0 60000 65536"/>
              <a:gd name="T9" fmla="*/ 0 w 528"/>
              <a:gd name="T10" fmla="*/ 0 h 264"/>
              <a:gd name="T11" fmla="*/ 528 w 528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64">
                <a:moveTo>
                  <a:pt x="0" y="120"/>
                </a:moveTo>
                <a:cubicBezTo>
                  <a:pt x="28" y="60"/>
                  <a:pt x="56" y="0"/>
                  <a:pt x="144" y="24"/>
                </a:cubicBezTo>
                <a:cubicBezTo>
                  <a:pt x="232" y="48"/>
                  <a:pt x="380" y="156"/>
                  <a:pt x="528" y="264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s-GT"/>
          </a:p>
        </p:txBody>
      </p:sp>
      <p:sp>
        <p:nvSpPr>
          <p:cNvPr id="242" name="Text Box 145"/>
          <p:cNvSpPr txBox="1">
            <a:spLocks noChangeArrowheads="1"/>
          </p:cNvSpPr>
          <p:nvPr/>
        </p:nvSpPr>
        <p:spPr bwMode="auto">
          <a:xfrm>
            <a:off x="3589908" y="4418432"/>
            <a:ext cx="1054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solidFill>
                  <a:srgbClr val="FFFF00"/>
                </a:solidFill>
                <a:latin typeface="Times LT Std" pitchFamily="18" charset="0"/>
              </a:rPr>
              <a:t>Par de </a:t>
            </a:r>
            <a:r>
              <a:rPr lang="en-US" sz="1400" dirty="0" err="1">
                <a:solidFill>
                  <a:srgbClr val="FFFF00"/>
                </a:solidFill>
                <a:latin typeface="Times LT Std" pitchFamily="18" charset="0"/>
              </a:rPr>
              <a:t>iones</a:t>
            </a:r>
            <a:endParaRPr lang="en-US" sz="1400" dirty="0">
              <a:solidFill>
                <a:srgbClr val="FFFF00"/>
              </a:solidFill>
              <a:latin typeface="Times LT Std" pitchFamily="18" charset="0"/>
            </a:endParaRPr>
          </a:p>
        </p:txBody>
      </p:sp>
      <p:sp>
        <p:nvSpPr>
          <p:cNvPr id="243" name="Oval 151"/>
          <p:cNvSpPr>
            <a:spLocks noChangeArrowheads="1"/>
          </p:cNvSpPr>
          <p:nvPr/>
        </p:nvSpPr>
        <p:spPr bwMode="auto">
          <a:xfrm>
            <a:off x="2472000" y="4410373"/>
            <a:ext cx="182860" cy="458787"/>
          </a:xfrm>
          <a:prstGeom prst="ellips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44" name="Oval 151"/>
          <p:cNvSpPr>
            <a:spLocks noChangeArrowheads="1"/>
          </p:cNvSpPr>
          <p:nvPr/>
        </p:nvSpPr>
        <p:spPr bwMode="auto">
          <a:xfrm>
            <a:off x="2039951" y="4410373"/>
            <a:ext cx="182860" cy="458787"/>
          </a:xfrm>
          <a:prstGeom prst="ellips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45" name="Text Box 152"/>
          <p:cNvSpPr txBox="1">
            <a:spLocks noChangeArrowheads="1"/>
          </p:cNvSpPr>
          <p:nvPr/>
        </p:nvSpPr>
        <p:spPr bwMode="auto">
          <a:xfrm>
            <a:off x="1577355" y="3645024"/>
            <a:ext cx="191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solidFill>
                  <a:srgbClr val="FFFF00"/>
                </a:solidFill>
                <a:latin typeface="Times LT Std" pitchFamily="18" charset="0"/>
              </a:rPr>
              <a:t>Enlace </a:t>
            </a:r>
            <a:r>
              <a:rPr lang="en-US" sz="1400" dirty="0" err="1">
                <a:solidFill>
                  <a:srgbClr val="FFFF00"/>
                </a:solidFill>
                <a:latin typeface="Times LT Std" pitchFamily="18" charset="0"/>
              </a:rPr>
              <a:t>covalente</a:t>
            </a:r>
            <a:r>
              <a:rPr lang="en-US" sz="1400" dirty="0">
                <a:solidFill>
                  <a:srgbClr val="FFFF00"/>
                </a:solidFill>
                <a:latin typeface="Times LT Std" pitchFamily="18" charset="0"/>
              </a:rPr>
              <a:t> simple</a:t>
            </a:r>
          </a:p>
        </p:txBody>
      </p:sp>
      <p:sp>
        <p:nvSpPr>
          <p:cNvPr id="246" name="Line 153"/>
          <p:cNvSpPr>
            <a:spLocks noChangeShapeType="1"/>
          </p:cNvSpPr>
          <p:nvPr/>
        </p:nvSpPr>
        <p:spPr bwMode="auto">
          <a:xfrm>
            <a:off x="2555776" y="4005064"/>
            <a:ext cx="0" cy="26035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47" name="Line 153"/>
          <p:cNvSpPr>
            <a:spLocks noChangeShapeType="1"/>
          </p:cNvSpPr>
          <p:nvPr/>
        </p:nvSpPr>
        <p:spPr bwMode="auto">
          <a:xfrm>
            <a:off x="2123728" y="4005064"/>
            <a:ext cx="0" cy="26035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48" name="247 CuadroTexto"/>
          <p:cNvSpPr txBox="1"/>
          <p:nvPr/>
        </p:nvSpPr>
        <p:spPr>
          <a:xfrm>
            <a:off x="5566004" y="447212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Cl</a:t>
            </a:r>
            <a:endParaRPr lang="es-GT" dirty="0"/>
          </a:p>
        </p:txBody>
      </p:sp>
      <p:sp>
        <p:nvSpPr>
          <p:cNvPr id="249" name="248 CuadroTexto"/>
          <p:cNvSpPr txBox="1"/>
          <p:nvPr/>
        </p:nvSpPr>
        <p:spPr>
          <a:xfrm>
            <a:off x="5521783" y="431100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250" name="249 CuadroTexto"/>
          <p:cNvSpPr txBox="1"/>
          <p:nvPr/>
        </p:nvSpPr>
        <p:spPr>
          <a:xfrm>
            <a:off x="5532550" y="46310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252" name="251 CuadroTexto"/>
          <p:cNvSpPr txBox="1"/>
          <p:nvPr/>
        </p:nvSpPr>
        <p:spPr>
          <a:xfrm>
            <a:off x="6019169" y="451773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S</a:t>
            </a:r>
            <a:endParaRPr lang="es-GT" dirty="0"/>
          </a:p>
        </p:txBody>
      </p:sp>
      <p:sp>
        <p:nvSpPr>
          <p:cNvPr id="253" name="252 CuadroTexto"/>
          <p:cNvSpPr txBox="1"/>
          <p:nvPr/>
        </p:nvSpPr>
        <p:spPr>
          <a:xfrm>
            <a:off x="5935687" y="431100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256" name="255 CuadroTexto"/>
          <p:cNvSpPr txBox="1"/>
          <p:nvPr/>
        </p:nvSpPr>
        <p:spPr>
          <a:xfrm>
            <a:off x="6454729" y="4474849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Cl</a:t>
            </a:r>
            <a:endParaRPr lang="es-GT" dirty="0"/>
          </a:p>
        </p:txBody>
      </p:sp>
      <p:sp>
        <p:nvSpPr>
          <p:cNvPr id="257" name="256 CuadroTexto"/>
          <p:cNvSpPr txBox="1"/>
          <p:nvPr/>
        </p:nvSpPr>
        <p:spPr>
          <a:xfrm>
            <a:off x="6399538" y="421963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258" name="257 CuadroTexto"/>
          <p:cNvSpPr txBox="1"/>
          <p:nvPr/>
        </p:nvSpPr>
        <p:spPr>
          <a:xfrm>
            <a:off x="6391411" y="464384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260" name="259 CuadroTexto"/>
          <p:cNvSpPr txBox="1"/>
          <p:nvPr/>
        </p:nvSpPr>
        <p:spPr>
          <a:xfrm>
            <a:off x="6670569" y="436510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61" name="260 CuadroTexto"/>
          <p:cNvSpPr txBox="1"/>
          <p:nvPr/>
        </p:nvSpPr>
        <p:spPr>
          <a:xfrm>
            <a:off x="6670569" y="451750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62" name="261 CuadroTexto"/>
          <p:cNvSpPr txBox="1"/>
          <p:nvPr/>
        </p:nvSpPr>
        <p:spPr>
          <a:xfrm>
            <a:off x="5391163" y="43923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63" name="262 CuadroTexto"/>
          <p:cNvSpPr txBox="1"/>
          <p:nvPr/>
        </p:nvSpPr>
        <p:spPr>
          <a:xfrm>
            <a:off x="5391163" y="45447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264" name="263 CuadroTexto"/>
          <p:cNvSpPr txBox="1"/>
          <p:nvPr/>
        </p:nvSpPr>
        <p:spPr>
          <a:xfrm>
            <a:off x="5935687" y="464384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Times New Roman"/>
                <a:cs typeface="Times New Roman"/>
              </a:rPr>
              <a:t>●●</a:t>
            </a:r>
            <a:endParaRPr lang="es-GT" dirty="0"/>
          </a:p>
        </p:txBody>
      </p:sp>
      <p:sp>
        <p:nvSpPr>
          <p:cNvPr id="265" name="Freeform 131"/>
          <p:cNvSpPr>
            <a:spLocks/>
          </p:cNvSpPr>
          <p:nvPr/>
        </p:nvSpPr>
        <p:spPr bwMode="auto">
          <a:xfrm>
            <a:off x="6847061" y="4149080"/>
            <a:ext cx="582613" cy="314325"/>
          </a:xfrm>
          <a:custGeom>
            <a:avLst/>
            <a:gdLst>
              <a:gd name="T0" fmla="*/ 0 w 528"/>
              <a:gd name="T1" fmla="*/ 13 h 264"/>
              <a:gd name="T2" fmla="*/ 15 w 528"/>
              <a:gd name="T3" fmla="*/ 3 h 264"/>
              <a:gd name="T4" fmla="*/ 56 w 528"/>
              <a:gd name="T5" fmla="*/ 28 h 264"/>
              <a:gd name="T6" fmla="*/ 0 60000 65536"/>
              <a:gd name="T7" fmla="*/ 0 60000 65536"/>
              <a:gd name="T8" fmla="*/ 0 60000 65536"/>
              <a:gd name="T9" fmla="*/ 0 w 528"/>
              <a:gd name="T10" fmla="*/ 0 h 264"/>
              <a:gd name="T11" fmla="*/ 528 w 528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64">
                <a:moveTo>
                  <a:pt x="0" y="120"/>
                </a:moveTo>
                <a:cubicBezTo>
                  <a:pt x="28" y="60"/>
                  <a:pt x="56" y="0"/>
                  <a:pt x="144" y="24"/>
                </a:cubicBezTo>
                <a:cubicBezTo>
                  <a:pt x="232" y="48"/>
                  <a:pt x="380" y="156"/>
                  <a:pt x="528" y="264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GT" dirty="0"/>
          </a:p>
        </p:txBody>
      </p:sp>
      <p:sp>
        <p:nvSpPr>
          <p:cNvPr id="266" name="Line 133"/>
          <p:cNvSpPr>
            <a:spLocks noChangeShapeType="1"/>
          </p:cNvSpPr>
          <p:nvPr/>
        </p:nvSpPr>
        <p:spPr bwMode="auto">
          <a:xfrm>
            <a:off x="6893569" y="4625321"/>
            <a:ext cx="46355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67" name="Freeform 132"/>
          <p:cNvSpPr>
            <a:spLocks/>
          </p:cNvSpPr>
          <p:nvPr/>
        </p:nvSpPr>
        <p:spPr bwMode="auto">
          <a:xfrm flipV="1">
            <a:off x="6724824" y="4760035"/>
            <a:ext cx="704850" cy="382587"/>
          </a:xfrm>
          <a:custGeom>
            <a:avLst/>
            <a:gdLst>
              <a:gd name="T0" fmla="*/ 0 w 528"/>
              <a:gd name="T1" fmla="*/ 13 h 264"/>
              <a:gd name="T2" fmla="*/ 15 w 528"/>
              <a:gd name="T3" fmla="*/ 3 h 264"/>
              <a:gd name="T4" fmla="*/ 56 w 528"/>
              <a:gd name="T5" fmla="*/ 28 h 264"/>
              <a:gd name="T6" fmla="*/ 0 60000 65536"/>
              <a:gd name="T7" fmla="*/ 0 60000 65536"/>
              <a:gd name="T8" fmla="*/ 0 60000 65536"/>
              <a:gd name="T9" fmla="*/ 0 w 528"/>
              <a:gd name="T10" fmla="*/ 0 h 264"/>
              <a:gd name="T11" fmla="*/ 528 w 528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64">
                <a:moveTo>
                  <a:pt x="0" y="120"/>
                </a:moveTo>
                <a:cubicBezTo>
                  <a:pt x="28" y="60"/>
                  <a:pt x="56" y="0"/>
                  <a:pt x="144" y="24"/>
                </a:cubicBezTo>
                <a:cubicBezTo>
                  <a:pt x="232" y="48"/>
                  <a:pt x="380" y="156"/>
                  <a:pt x="528" y="264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s-GT"/>
          </a:p>
        </p:txBody>
      </p:sp>
      <p:sp>
        <p:nvSpPr>
          <p:cNvPr id="268" name="Text Box 145"/>
          <p:cNvSpPr txBox="1">
            <a:spLocks noChangeArrowheads="1"/>
          </p:cNvSpPr>
          <p:nvPr/>
        </p:nvSpPr>
        <p:spPr bwMode="auto">
          <a:xfrm>
            <a:off x="7406332" y="4418432"/>
            <a:ext cx="1107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solidFill>
                  <a:srgbClr val="FFFF00"/>
                </a:solidFill>
                <a:latin typeface="Times LT Std" pitchFamily="18" charset="0"/>
              </a:rPr>
              <a:t>Par de </a:t>
            </a:r>
            <a:r>
              <a:rPr lang="en-US" sz="1400" dirty="0" smtClean="0">
                <a:solidFill>
                  <a:srgbClr val="FFFF00"/>
                </a:solidFill>
                <a:latin typeface="Times LT Std" pitchFamily="18" charset="0"/>
              </a:rPr>
              <a:t>I ones</a:t>
            </a:r>
            <a:endParaRPr lang="en-US" sz="1400" dirty="0">
              <a:solidFill>
                <a:srgbClr val="FFFF00"/>
              </a:solidFill>
              <a:latin typeface="Times LT Std" pitchFamily="18" charset="0"/>
            </a:endParaRPr>
          </a:p>
        </p:txBody>
      </p:sp>
      <p:sp>
        <p:nvSpPr>
          <p:cNvPr id="271" name="Text Box 152"/>
          <p:cNvSpPr txBox="1">
            <a:spLocks noChangeArrowheads="1"/>
          </p:cNvSpPr>
          <p:nvPr/>
        </p:nvSpPr>
        <p:spPr bwMode="auto">
          <a:xfrm>
            <a:off x="5393779" y="3816722"/>
            <a:ext cx="191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solidFill>
                  <a:srgbClr val="FFFF00"/>
                </a:solidFill>
                <a:latin typeface="Times LT Std" pitchFamily="18" charset="0"/>
              </a:rPr>
              <a:t>Enlace </a:t>
            </a:r>
            <a:r>
              <a:rPr lang="en-US" sz="1400" dirty="0" err="1">
                <a:solidFill>
                  <a:srgbClr val="FFFF00"/>
                </a:solidFill>
                <a:latin typeface="Times LT Std" pitchFamily="18" charset="0"/>
              </a:rPr>
              <a:t>covalente</a:t>
            </a:r>
            <a:r>
              <a:rPr lang="en-US" sz="1400" dirty="0">
                <a:solidFill>
                  <a:srgbClr val="FFFF00"/>
                </a:solidFill>
                <a:latin typeface="Times LT Std" pitchFamily="18" charset="0"/>
              </a:rPr>
              <a:t> simple</a:t>
            </a:r>
          </a:p>
        </p:txBody>
      </p:sp>
      <p:sp>
        <p:nvSpPr>
          <p:cNvPr id="272" name="Line 153"/>
          <p:cNvSpPr>
            <a:spLocks noChangeShapeType="1"/>
          </p:cNvSpPr>
          <p:nvPr/>
        </p:nvSpPr>
        <p:spPr bwMode="auto">
          <a:xfrm>
            <a:off x="6372200" y="4176762"/>
            <a:ext cx="0" cy="26035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73" name="Line 153"/>
          <p:cNvSpPr>
            <a:spLocks noChangeShapeType="1"/>
          </p:cNvSpPr>
          <p:nvPr/>
        </p:nvSpPr>
        <p:spPr bwMode="auto">
          <a:xfrm>
            <a:off x="5940152" y="4176762"/>
            <a:ext cx="0" cy="26035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cxnSp>
        <p:nvCxnSpPr>
          <p:cNvPr id="3" name="2 Conector recto"/>
          <p:cNvCxnSpPr/>
          <p:nvPr/>
        </p:nvCxnSpPr>
        <p:spPr>
          <a:xfrm>
            <a:off x="5840269" y="4653136"/>
            <a:ext cx="2438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4" name="273 Conector recto"/>
          <p:cNvCxnSpPr/>
          <p:nvPr/>
        </p:nvCxnSpPr>
        <p:spPr>
          <a:xfrm>
            <a:off x="6272317" y="4653136"/>
            <a:ext cx="2438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8" grpId="0"/>
      <p:bldP spid="149" grpId="0"/>
      <p:bldP spid="151" grpId="0"/>
      <p:bldP spid="153" grpId="0"/>
      <p:bldP spid="154" grpId="0"/>
      <p:bldP spid="156" grpId="0"/>
      <p:bldP spid="157" grpId="0"/>
      <p:bldP spid="158" grpId="0"/>
      <p:bldP spid="159" grpId="0"/>
      <p:bldP spid="161" grpId="0"/>
      <p:bldP spid="162" grpId="0"/>
      <p:bldP spid="193" grpId="0"/>
      <p:bldP spid="194" grpId="0"/>
      <p:bldP spid="195" grpId="0"/>
      <p:bldP spid="202" grpId="0"/>
      <p:bldP spid="203" grpId="0"/>
      <p:bldP spid="204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/>
      <p:bldP spid="243" grpId="0" animBg="1"/>
      <p:bldP spid="244" grpId="0" animBg="1"/>
      <p:bldP spid="245" grpId="0"/>
      <p:bldP spid="246" grpId="0" animBg="1"/>
      <p:bldP spid="247" grpId="0" animBg="1"/>
      <p:bldP spid="248" grpId="0"/>
      <p:bldP spid="249" grpId="0"/>
      <p:bldP spid="250" grpId="0"/>
      <p:bldP spid="252" grpId="0"/>
      <p:bldP spid="253" grpId="0"/>
      <p:bldP spid="256" grpId="0"/>
      <p:bldP spid="257" grpId="0"/>
      <p:bldP spid="258" grpId="0"/>
      <p:bldP spid="260" grpId="0"/>
      <p:bldP spid="261" grpId="0"/>
      <p:bldP spid="262" grpId="0"/>
      <p:bldP spid="263" grpId="0"/>
      <p:bldP spid="264" grpId="0"/>
      <p:bldP spid="265" grpId="0" animBg="1"/>
      <p:bldP spid="266" grpId="0" animBg="1"/>
      <p:bldP spid="267" grpId="0" animBg="1"/>
      <p:bldP spid="268" grpId="0"/>
      <p:bldP spid="271" grpId="0"/>
      <p:bldP spid="272" grpId="0" animBg="1"/>
      <p:bldP spid="2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980</TotalTime>
  <Words>1040</Words>
  <Application>Microsoft Office PowerPoint</Application>
  <PresentationFormat>Presentación en pantalla (4:3)</PresentationFormat>
  <Paragraphs>623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Vértice</vt:lpstr>
      <vt:lpstr>Enlaces químicos </vt:lpstr>
      <vt:lpstr>Enlaces químicos </vt:lpstr>
      <vt:lpstr>Regla del octeto </vt:lpstr>
      <vt:lpstr>Enlaces </vt:lpstr>
      <vt:lpstr>Electronegatividad</vt:lpstr>
      <vt:lpstr>Estructura de Lewis</vt:lpstr>
      <vt:lpstr>Tipos de Enlaces</vt:lpstr>
      <vt:lpstr>Enlace Covalente</vt:lpstr>
      <vt:lpstr>Presentación de PowerPoint</vt:lpstr>
      <vt:lpstr>Presentación de PowerPoint</vt:lpstr>
      <vt:lpstr>Longitud de los Enlaces Covalentes</vt:lpstr>
      <vt:lpstr>Presentación de PowerPoint</vt:lpstr>
      <vt:lpstr>Clasificación de los enlaces por Electronegatividad </vt:lpstr>
      <vt:lpstr>Presentación de PowerPoint</vt:lpstr>
      <vt:lpstr>Electrones de Valencia de los compuestos</vt:lpstr>
      <vt:lpstr>CO32-</vt:lpstr>
      <vt:lpstr>Hibridacion </vt:lpstr>
      <vt:lpstr>Presentación de PowerPoint</vt:lpstr>
      <vt:lpstr>Presentación de PowerPoint</vt:lpstr>
      <vt:lpstr>Geometría Molecular</vt:lpstr>
      <vt:lpstr>Geometría Molecular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Enlaces químicos</dc:title>
  <dc:creator>Científica</dc:creator>
  <cp:lastModifiedBy>Científica</cp:lastModifiedBy>
  <cp:revision>74</cp:revision>
  <dcterms:created xsi:type="dcterms:W3CDTF">2013-06-13T17:23:03Z</dcterms:created>
  <dcterms:modified xsi:type="dcterms:W3CDTF">2013-07-19T18:43:02Z</dcterms:modified>
</cp:coreProperties>
</file>