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58" r:id="rId9"/>
    <p:sldId id="260" r:id="rId10"/>
    <p:sldId id="279" r:id="rId11"/>
    <p:sldId id="259" r:id="rId12"/>
    <p:sldId id="261" r:id="rId13"/>
    <p:sldId id="277" r:id="rId14"/>
    <p:sldId id="278" r:id="rId15"/>
    <p:sldId id="262" r:id="rId16"/>
    <p:sldId id="276" r:id="rId17"/>
    <p:sldId id="263" r:id="rId18"/>
    <p:sldId id="264" r:id="rId19"/>
    <p:sldId id="265" r:id="rId20"/>
    <p:sldId id="266" r:id="rId21"/>
    <p:sldId id="267" r:id="rId22"/>
    <p:sldId id="268" r:id="rId23"/>
    <p:sldId id="270" r:id="rId2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06A5B36-B728-4886-9DE8-C5676AFDB004}" type="datetimeFigureOut">
              <a:rPr lang="es-GT" smtClean="0"/>
              <a:t>16/09/2013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A152E0A-910A-4BEB-94BE-2A4D109D3644}" type="slidenum">
              <a:rPr lang="es-GT" smtClean="0"/>
              <a:t>‹Nº›</a:t>
            </a:fld>
            <a:endParaRPr lang="es-G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GT" sz="1800" dirty="0" smtClean="0"/>
              <a:t>Javier </a:t>
            </a:r>
            <a:r>
              <a:rPr lang="es-GT" sz="1800" dirty="0" err="1" smtClean="0"/>
              <a:t>Alvarez</a:t>
            </a:r>
            <a:endParaRPr lang="es-GT" sz="18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s-GT" sz="5400" dirty="0" smtClean="0"/>
              <a:t>Fuerzas Moleculares</a:t>
            </a:r>
            <a:endParaRPr lang="es-GT" sz="5400" dirty="0"/>
          </a:p>
        </p:txBody>
      </p:sp>
    </p:spTree>
    <p:extLst>
      <p:ext uri="{BB962C8B-B14F-4D97-AF65-F5344CB8AC3E}">
        <p14:creationId xmlns:p14="http://schemas.microsoft.com/office/powerpoint/2010/main" val="36020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Dipolo- Dipolo</a:t>
            </a:r>
          </a:p>
        </p:txBody>
      </p:sp>
      <p:pic>
        <p:nvPicPr>
          <p:cNvPr id="4" name="Picture 6" descr="f11_01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0" b="12000"/>
          <a:stretch>
            <a:fillRect/>
          </a:stretch>
        </p:blipFill>
        <p:spPr bwMode="auto">
          <a:xfrm>
            <a:off x="1590027" y="1844824"/>
            <a:ext cx="59436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Elipse"/>
          <p:cNvSpPr/>
          <p:nvPr/>
        </p:nvSpPr>
        <p:spPr>
          <a:xfrm>
            <a:off x="2915816" y="1988840"/>
            <a:ext cx="129614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2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915816" y="2708920"/>
            <a:ext cx="129614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2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915816" y="3501008"/>
            <a:ext cx="129614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2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860032" y="3501008"/>
            <a:ext cx="129614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2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860032" y="2708920"/>
            <a:ext cx="129614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2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860032" y="1988840"/>
            <a:ext cx="129614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080" y="1392629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72249" y="1392064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9534" y="1392629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73754" y="1392064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079" y="3256305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54491" y="3256305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73754" y="3271864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1585" y="3274777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85923" y="2472749"/>
            <a:ext cx="190392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Ion-Dipolo</a:t>
            </a:r>
            <a:endParaRPr lang="es-GT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GT" sz="2400" dirty="0" smtClean="0"/>
              <a:t>Fuerza de interacción entre iones y moléculas polares </a:t>
            </a:r>
            <a:endParaRPr lang="es-GT" sz="2400" dirty="0"/>
          </a:p>
        </p:txBody>
      </p:sp>
      <p:sp>
        <p:nvSpPr>
          <p:cNvPr id="5" name="4 Elipse"/>
          <p:cNvSpPr/>
          <p:nvPr/>
        </p:nvSpPr>
        <p:spPr>
          <a:xfrm>
            <a:off x="1717049" y="2780928"/>
            <a:ext cx="1008112" cy="968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800" dirty="0" smtClean="0"/>
              <a:t>+</a:t>
            </a:r>
            <a:endParaRPr lang="es-GT" sz="4800" dirty="0"/>
          </a:p>
        </p:txBody>
      </p:sp>
      <p:sp>
        <p:nvSpPr>
          <p:cNvPr id="6" name="5 Elipse"/>
          <p:cNvSpPr/>
          <p:nvPr/>
        </p:nvSpPr>
        <p:spPr>
          <a:xfrm flipV="1">
            <a:off x="2987824" y="2652856"/>
            <a:ext cx="2952328" cy="1289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dirty="0" smtClean="0"/>
              <a:t>+        -</a:t>
            </a:r>
            <a:endParaRPr lang="es-GT" sz="5400" dirty="0"/>
          </a:p>
        </p:txBody>
      </p:sp>
      <p:sp>
        <p:nvSpPr>
          <p:cNvPr id="7" name="6 Elipse"/>
          <p:cNvSpPr/>
          <p:nvPr/>
        </p:nvSpPr>
        <p:spPr>
          <a:xfrm>
            <a:off x="6228184" y="2813134"/>
            <a:ext cx="1008112" cy="968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dirty="0" smtClean="0"/>
              <a:t>-</a:t>
            </a:r>
            <a:endParaRPr lang="es-GT" sz="5400" dirty="0"/>
          </a:p>
        </p:txBody>
      </p:sp>
    </p:spTree>
    <p:extLst>
      <p:ext uri="{BB962C8B-B14F-4D97-AF65-F5344CB8AC3E}">
        <p14:creationId xmlns:p14="http://schemas.microsoft.com/office/powerpoint/2010/main" val="26978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Picture 6" descr="f11_02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7500"/>
          <a:stretch>
            <a:fillRect/>
          </a:stretch>
        </p:blipFill>
        <p:spPr bwMode="auto">
          <a:xfrm>
            <a:off x="2286000" y="2336800"/>
            <a:ext cx="4572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038600" y="2565400"/>
            <a:ext cx="533400" cy="6731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971800" y="2413000"/>
            <a:ext cx="228600" cy="2286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43200" y="3632200"/>
            <a:ext cx="228600" cy="2286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038600" y="4076700"/>
            <a:ext cx="533400" cy="6985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124744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Fuerzas de atracción que surgen como resultado de dipolos temporales inducidos en átomos o moléculas.</a:t>
            </a:r>
            <a:endParaRPr lang="en-US" sz="2000" b="1">
              <a:latin typeface="Times LT Std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75856" y="3253355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 err="1">
                <a:latin typeface="Times LT Std" pitchFamily="18" charset="0"/>
              </a:rPr>
              <a:t>Interacción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dipolos</a:t>
            </a:r>
            <a:r>
              <a:rPr lang="en-US" sz="2000" dirty="0">
                <a:latin typeface="Times LT Std" pitchFamily="18" charset="0"/>
              </a:rPr>
              <a:t> ion-</a:t>
            </a:r>
            <a:r>
              <a:rPr lang="en-US" sz="2000" dirty="0" err="1">
                <a:latin typeface="Times LT Std" pitchFamily="18" charset="0"/>
              </a:rPr>
              <a:t>inducido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94314" y="4389512"/>
            <a:ext cx="4119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 err="1">
                <a:latin typeface="Times LT Std" pitchFamily="18" charset="0"/>
              </a:rPr>
              <a:t>Interacción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dipolos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dipolo-inducido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6" y="1915319"/>
            <a:ext cx="2362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Fuerzas de dispersión de London </a:t>
            </a:r>
            <a:endParaRPr lang="es-GT" dirty="0"/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GT" sz="2400" dirty="0" smtClean="0"/>
              <a:t>Fuerza de interacción en una molécula polar por muchas de otra molécula polar, fomentando un acoso hasta la disociación  </a:t>
            </a:r>
            <a:endParaRPr lang="es-GT" sz="2400" dirty="0"/>
          </a:p>
        </p:txBody>
      </p:sp>
      <p:sp>
        <p:nvSpPr>
          <p:cNvPr id="4" name="3 Elipse"/>
          <p:cNvSpPr/>
          <p:nvPr/>
        </p:nvSpPr>
        <p:spPr>
          <a:xfrm>
            <a:off x="2843808" y="3811882"/>
            <a:ext cx="792088" cy="749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800" dirty="0" smtClean="0"/>
              <a:t>+</a:t>
            </a:r>
            <a:endParaRPr lang="es-GT" sz="4800" dirty="0"/>
          </a:p>
        </p:txBody>
      </p:sp>
      <p:sp>
        <p:nvSpPr>
          <p:cNvPr id="6" name="5 Elipse"/>
          <p:cNvSpPr/>
          <p:nvPr/>
        </p:nvSpPr>
        <p:spPr>
          <a:xfrm>
            <a:off x="5148064" y="3818464"/>
            <a:ext cx="792088" cy="742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dirty="0" smtClean="0"/>
              <a:t>-</a:t>
            </a:r>
            <a:endParaRPr lang="es-GT" sz="5400" dirty="0"/>
          </a:p>
        </p:txBody>
      </p:sp>
      <p:sp>
        <p:nvSpPr>
          <p:cNvPr id="7" name="6 Elipse"/>
          <p:cNvSpPr/>
          <p:nvPr/>
        </p:nvSpPr>
        <p:spPr>
          <a:xfrm rot="14422071" flipV="1">
            <a:off x="2117475" y="2924875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8" name="7 Elipse"/>
          <p:cNvSpPr/>
          <p:nvPr/>
        </p:nvSpPr>
        <p:spPr>
          <a:xfrm rot="12483111" flipV="1">
            <a:off x="1545068" y="3616509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9" name="8 Elipse"/>
          <p:cNvSpPr/>
          <p:nvPr/>
        </p:nvSpPr>
        <p:spPr>
          <a:xfrm rot="9008358" flipV="1">
            <a:off x="1848229" y="4695320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0" name="9 Elipse"/>
          <p:cNvSpPr/>
          <p:nvPr/>
        </p:nvSpPr>
        <p:spPr>
          <a:xfrm rot="3788377" flipV="1">
            <a:off x="3276052" y="4826955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1" name="10 Elipse"/>
          <p:cNvSpPr/>
          <p:nvPr/>
        </p:nvSpPr>
        <p:spPr>
          <a:xfrm rot="17190805" flipV="1">
            <a:off x="3196427" y="2948548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2" name="11 Elipse"/>
          <p:cNvSpPr/>
          <p:nvPr/>
        </p:nvSpPr>
        <p:spPr>
          <a:xfrm rot="5163759" flipV="1">
            <a:off x="4937067" y="2782490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3" name="12 Elipse"/>
          <p:cNvSpPr/>
          <p:nvPr/>
        </p:nvSpPr>
        <p:spPr>
          <a:xfrm rot="3251544" flipV="1">
            <a:off x="4090457" y="3038336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6" name="15 Elipse"/>
          <p:cNvSpPr/>
          <p:nvPr/>
        </p:nvSpPr>
        <p:spPr>
          <a:xfrm rot="7699093" flipV="1">
            <a:off x="5773826" y="3041524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8" name="17 Elipse"/>
          <p:cNvSpPr/>
          <p:nvPr/>
        </p:nvSpPr>
        <p:spPr>
          <a:xfrm rot="11029913" flipV="1">
            <a:off x="6113725" y="4013409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19" name="18 Elipse"/>
          <p:cNvSpPr/>
          <p:nvPr/>
        </p:nvSpPr>
        <p:spPr>
          <a:xfrm rot="14439101" flipV="1">
            <a:off x="5485876" y="4875751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20" name="19 Elipse"/>
          <p:cNvSpPr/>
          <p:nvPr/>
        </p:nvSpPr>
        <p:spPr>
          <a:xfrm rot="16868029" flipV="1">
            <a:off x="4452498" y="4854342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sp>
        <p:nvSpPr>
          <p:cNvPr id="21" name="20 Elipse"/>
          <p:cNvSpPr/>
          <p:nvPr/>
        </p:nvSpPr>
        <p:spPr>
          <a:xfrm flipV="1">
            <a:off x="3799879" y="3948171"/>
            <a:ext cx="1214081" cy="66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/>
              <a:t>+     -</a:t>
            </a:r>
            <a:endParaRPr lang="es-GT" sz="2800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3722843" y="4222361"/>
            <a:ext cx="136815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es-GT" dirty="0"/>
              <a:t>Fuerzas de dispersión de London </a:t>
            </a:r>
          </a:p>
        </p:txBody>
      </p:sp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5" y="1700808"/>
            <a:ext cx="71628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1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es-GT" dirty="0" smtClean="0"/>
              <a:t>Fuerzas de Van der Waals 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4114800"/>
          </a:xfrm>
        </p:spPr>
        <p:txBody>
          <a:bodyPr>
            <a:normAutofit/>
          </a:bodyPr>
          <a:lstStyle/>
          <a:p>
            <a:pPr algn="just"/>
            <a:r>
              <a:rPr lang="es-GT" sz="3200" dirty="0" smtClean="0"/>
              <a:t>Moléculas covalentes apolares pueden ser influenciadas por moléculas polares provocando una mayor densidad electrónica y fomentando un muy débil y casi imperceptible momento polar, esto puede ocurrir hasta con la interacción de dos moléculas apolares.   Las fuerzas de Van Der Waals son las fuerzas intermoleculares más débiles. 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37206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Puentes de Hidrogeno</a:t>
            </a:r>
            <a:endParaRPr lang="es-GT" dirty="0"/>
          </a:p>
        </p:txBody>
      </p:sp>
      <p:sp>
        <p:nvSpPr>
          <p:cNvPr id="4" name="3 Elipse"/>
          <p:cNvSpPr/>
          <p:nvPr/>
        </p:nvSpPr>
        <p:spPr>
          <a:xfrm>
            <a:off x="4103948" y="290160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3815916" y="3225641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6" name="5 Elipse"/>
          <p:cNvSpPr/>
          <p:nvPr/>
        </p:nvSpPr>
        <p:spPr>
          <a:xfrm>
            <a:off x="4535996" y="3242027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671900" y="2829597"/>
            <a:ext cx="504056" cy="57606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 flipV="1">
            <a:off x="4824028" y="2793593"/>
            <a:ext cx="504056" cy="70207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671900" y="3333653"/>
            <a:ext cx="72008" cy="7200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5256076" y="3405661"/>
            <a:ext cx="72008" cy="9001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4315550" y="2332498"/>
            <a:ext cx="29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-</a:t>
            </a:r>
            <a:endParaRPr lang="es-ES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99060" y="3501008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+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932040" y="3501008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4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Puentes de Hidrogeno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4114444" y="26369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3826412" y="2960948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6" name="5 Elipse"/>
          <p:cNvSpPr/>
          <p:nvPr/>
        </p:nvSpPr>
        <p:spPr>
          <a:xfrm>
            <a:off x="4546492" y="2977334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11" name="10 Elipse"/>
          <p:cNvSpPr/>
          <p:nvPr/>
        </p:nvSpPr>
        <p:spPr>
          <a:xfrm flipH="1">
            <a:off x="2576768" y="278092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12" name="11 Elipse"/>
          <p:cNvSpPr/>
          <p:nvPr/>
        </p:nvSpPr>
        <p:spPr>
          <a:xfrm flipH="1">
            <a:off x="2288736" y="2564904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13" name="12 Elipse"/>
          <p:cNvSpPr/>
          <p:nvPr/>
        </p:nvSpPr>
        <p:spPr>
          <a:xfrm flipH="1">
            <a:off x="3034324" y="2564904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14" name="13 Elipse"/>
          <p:cNvSpPr/>
          <p:nvPr/>
        </p:nvSpPr>
        <p:spPr>
          <a:xfrm>
            <a:off x="4114444" y="387905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15" name="14 Elipse"/>
          <p:cNvSpPr/>
          <p:nvPr/>
        </p:nvSpPr>
        <p:spPr>
          <a:xfrm>
            <a:off x="3826412" y="4203086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16" name="15 Elipse"/>
          <p:cNvSpPr/>
          <p:nvPr/>
        </p:nvSpPr>
        <p:spPr>
          <a:xfrm>
            <a:off x="4546492" y="4219472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17" name="16 Elipse"/>
          <p:cNvSpPr/>
          <p:nvPr/>
        </p:nvSpPr>
        <p:spPr>
          <a:xfrm flipH="1">
            <a:off x="5745120" y="278092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18" name="17 Elipse"/>
          <p:cNvSpPr/>
          <p:nvPr/>
        </p:nvSpPr>
        <p:spPr>
          <a:xfrm flipH="1">
            <a:off x="5457088" y="2564904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19" name="18 Elipse"/>
          <p:cNvSpPr/>
          <p:nvPr/>
        </p:nvSpPr>
        <p:spPr>
          <a:xfrm flipH="1">
            <a:off x="6202676" y="2564904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20" name="19 Elipse"/>
          <p:cNvSpPr/>
          <p:nvPr/>
        </p:nvSpPr>
        <p:spPr>
          <a:xfrm flipH="1">
            <a:off x="2576768" y="40770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21" name="20 Elipse"/>
          <p:cNvSpPr/>
          <p:nvPr/>
        </p:nvSpPr>
        <p:spPr>
          <a:xfrm flipH="1">
            <a:off x="2288736" y="3861048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22" name="21 Elipse"/>
          <p:cNvSpPr/>
          <p:nvPr/>
        </p:nvSpPr>
        <p:spPr>
          <a:xfrm flipH="1">
            <a:off x="3034324" y="3861048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23" name="22 Elipse"/>
          <p:cNvSpPr/>
          <p:nvPr/>
        </p:nvSpPr>
        <p:spPr>
          <a:xfrm flipH="1">
            <a:off x="5842636" y="40770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O</a:t>
            </a:r>
            <a:endParaRPr lang="es-GT" dirty="0"/>
          </a:p>
        </p:txBody>
      </p:sp>
      <p:sp>
        <p:nvSpPr>
          <p:cNvPr id="24" name="23 Elipse"/>
          <p:cNvSpPr/>
          <p:nvPr/>
        </p:nvSpPr>
        <p:spPr>
          <a:xfrm flipH="1">
            <a:off x="5554604" y="3861048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sp>
        <p:nvSpPr>
          <p:cNvPr id="25" name="24 Elipse"/>
          <p:cNvSpPr/>
          <p:nvPr/>
        </p:nvSpPr>
        <p:spPr>
          <a:xfrm flipH="1">
            <a:off x="6300192" y="3861048"/>
            <a:ext cx="576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</a:t>
            </a:r>
            <a:endParaRPr lang="es-GT" dirty="0"/>
          </a:p>
        </p:txBody>
      </p:sp>
      <p:cxnSp>
        <p:nvCxnSpPr>
          <p:cNvPr id="27" name="26 Conector recto"/>
          <p:cNvCxnSpPr>
            <a:stCxn id="13" idx="2"/>
            <a:endCxn id="4" idx="1"/>
          </p:cNvCxnSpPr>
          <p:nvPr/>
        </p:nvCxnSpPr>
        <p:spPr>
          <a:xfrm flipV="1">
            <a:off x="3610388" y="2731820"/>
            <a:ext cx="609509" cy="103114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11" idx="3"/>
            <a:endCxn id="5" idx="2"/>
          </p:cNvCxnSpPr>
          <p:nvPr/>
        </p:nvCxnSpPr>
        <p:spPr>
          <a:xfrm flipV="1">
            <a:off x="3191395" y="3230978"/>
            <a:ext cx="635017" cy="103114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4" idx="7"/>
            <a:endCxn id="18" idx="7"/>
          </p:cNvCxnSpPr>
          <p:nvPr/>
        </p:nvCxnSpPr>
        <p:spPr>
          <a:xfrm flipV="1">
            <a:off x="4729071" y="2643994"/>
            <a:ext cx="812380" cy="87826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6" idx="6"/>
            <a:endCxn id="17" idx="5"/>
          </p:cNvCxnSpPr>
          <p:nvPr/>
        </p:nvCxnSpPr>
        <p:spPr>
          <a:xfrm>
            <a:off x="5122556" y="3247364"/>
            <a:ext cx="728017" cy="86728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22" idx="2"/>
            <a:endCxn id="14" idx="1"/>
          </p:cNvCxnSpPr>
          <p:nvPr/>
        </p:nvCxnSpPr>
        <p:spPr>
          <a:xfrm flipV="1">
            <a:off x="3610388" y="3973958"/>
            <a:ext cx="609509" cy="157120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20" idx="3"/>
            <a:endCxn id="15" idx="2"/>
          </p:cNvCxnSpPr>
          <p:nvPr/>
        </p:nvCxnSpPr>
        <p:spPr>
          <a:xfrm flipV="1">
            <a:off x="3191395" y="4473116"/>
            <a:ext cx="635017" cy="157120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14" idx="7"/>
            <a:endCxn id="24" idx="6"/>
          </p:cNvCxnSpPr>
          <p:nvPr/>
        </p:nvCxnSpPr>
        <p:spPr>
          <a:xfrm>
            <a:off x="4729071" y="3973958"/>
            <a:ext cx="825533" cy="157120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16" idx="6"/>
            <a:endCxn id="23" idx="5"/>
          </p:cNvCxnSpPr>
          <p:nvPr/>
        </p:nvCxnSpPr>
        <p:spPr>
          <a:xfrm>
            <a:off x="5122556" y="4489502"/>
            <a:ext cx="825533" cy="140734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es-GT" cap="none" dirty="0" smtClean="0"/>
              <a:t>En El Interior De Un Átomo </a:t>
            </a:r>
            <a:endParaRPr lang="es-GT" cap="non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4302224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026" name="Picture 2" descr="C:\Users\Maestros3\Desktop\esquema-ato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61" y="1263894"/>
            <a:ext cx="4777470" cy="44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241552" y="2197201"/>
            <a:ext cx="1080120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900" b="1" dirty="0" smtClean="0"/>
              <a:t>Capa de  Valencia</a:t>
            </a:r>
            <a:endParaRPr lang="es-GT" sz="900" b="1" dirty="0"/>
          </a:p>
        </p:txBody>
      </p:sp>
      <p:pic>
        <p:nvPicPr>
          <p:cNvPr id="6" name="Picture 2" descr="C:\Users\Maestros3\Desktop\spins_apare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64" y="2708920"/>
            <a:ext cx="227455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Puentes de Hidrogeno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F:\p2x2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4446"/>
            <a:ext cx="5760640" cy="41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Puentes de Hidrogeno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F:\Moleculah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799"/>
            <a:ext cx="4176464" cy="41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/>
              <a:t>Puentes de Hidrogeno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F:\300px-Hydrogen_Bond_Quadruple_AngewChemIntEd_1998_v37_p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13" y="1556792"/>
            <a:ext cx="51561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es-GT" dirty="0"/>
              <a:t>Puentes de Hidrogeno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09702"/>
              </p:ext>
            </p:extLst>
          </p:nvPr>
        </p:nvGraphicFramePr>
        <p:xfrm>
          <a:off x="2437110" y="1737171"/>
          <a:ext cx="35750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emSketch" r:id="rId3" imgW="3575160" imgH="1548360" progId="ACD.ChemSketch.20">
                  <p:embed/>
                </p:oleObj>
              </mc:Choice>
              <mc:Fallback>
                <p:oleObj name="ChemSketch" r:id="rId3" imgW="3575160" imgH="1548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00000" contrast="-100000"/>
                      </a:blip>
                      <a:stretch>
                        <a:fillRect/>
                      </a:stretch>
                    </p:blipFill>
                    <p:spPr>
                      <a:xfrm>
                        <a:off x="2437110" y="1737171"/>
                        <a:ext cx="3575050" cy="154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90454"/>
              </p:ext>
            </p:extLst>
          </p:nvPr>
        </p:nvGraphicFramePr>
        <p:xfrm>
          <a:off x="2483768" y="3855566"/>
          <a:ext cx="36877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emSketch" r:id="rId5" imgW="3688200" imgH="1517760" progId="ACD.ChemSketch.20">
                  <p:embed/>
                </p:oleObj>
              </mc:Choice>
              <mc:Fallback>
                <p:oleObj name="ChemSketch" r:id="rId5" imgW="3688200" imgH="1517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lum bright="100000" contrast="-100000"/>
                      </a:blip>
                      <a:stretch>
                        <a:fillRect/>
                      </a:stretch>
                    </p:blipFill>
                    <p:spPr>
                      <a:xfrm>
                        <a:off x="2483768" y="3855566"/>
                        <a:ext cx="3687763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3805262" y="1844824"/>
            <a:ext cx="1323181" cy="144016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850233" y="2348880"/>
            <a:ext cx="747117" cy="72008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347864" y="3933056"/>
            <a:ext cx="1683221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3392835" y="4365104"/>
            <a:ext cx="1107157" cy="144016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658382" y="4869160"/>
            <a:ext cx="553578" cy="144016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Momento polares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67744" y="2095331"/>
            <a:ext cx="4800600" cy="3136900"/>
            <a:chOff x="178" y="1246"/>
            <a:chExt cx="3456" cy="2258"/>
          </a:xfrm>
        </p:grpSpPr>
        <p:pic>
          <p:nvPicPr>
            <p:cNvPr id="5" name="Picture 4" descr="cha56011_090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1246"/>
              <a:ext cx="3456" cy="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25" y="2240"/>
              <a:ext cx="29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latin typeface="Times LT Std" pitchFamily="18" charset="0"/>
                </a:rPr>
                <a:t>H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396" y="2215"/>
              <a:ext cx="25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latin typeface="Times LT Std" pitchFamily="18" charset="0"/>
                </a:rPr>
                <a:t>F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425825" y="4101963"/>
            <a:ext cx="2424703" cy="768703"/>
            <a:chOff x="1920" y="2064"/>
            <a:chExt cx="1786" cy="601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920" y="2160"/>
              <a:ext cx="1786" cy="505"/>
              <a:chOff x="1920" y="2160"/>
              <a:chExt cx="1786" cy="505"/>
            </a:xfrm>
          </p:grpSpPr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1920" y="2304"/>
                <a:ext cx="372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dirty="0">
                    <a:solidFill>
                      <a:srgbClr val="FFFF00"/>
                    </a:solidFill>
                    <a:latin typeface="Symbol" pitchFamily="18" charset="2"/>
                  </a:rPr>
                  <a:t>d+</a:t>
                </a: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3336" y="2307"/>
                <a:ext cx="370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dirty="0">
                    <a:solidFill>
                      <a:srgbClr val="FFFF00"/>
                    </a:solidFill>
                    <a:latin typeface="Symbol" pitchFamily="18" charset="2"/>
                  </a:rPr>
                  <a:t>d-</a:t>
                </a: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60" y="2064"/>
              <a:ext cx="0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1988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alpha val="100000"/>
                <a:satMod val="180000"/>
              </a:schemeClr>
            </a:gs>
            <a:gs pos="7000">
              <a:schemeClr val="bg2">
                <a:tint val="100000"/>
                <a:shade val="100000"/>
                <a:alpha val="100000"/>
                <a:satMod val="150000"/>
                <a:lumMod val="41000"/>
                <a:lumOff val="59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21" y="332656"/>
            <a:ext cx="5033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600200" y="1432273"/>
            <a:ext cx="1812925" cy="685800"/>
            <a:chOff x="1152" y="2592"/>
            <a:chExt cx="1142" cy="432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606" y="2599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O</a:t>
              </a: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1847964">
              <a:off x="1825" y="2688"/>
              <a:ext cx="469" cy="288"/>
              <a:chOff x="1825" y="2598"/>
              <a:chExt cx="469" cy="288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825" y="274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2039" y="259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>
                    <a:latin typeface="Times LT Std" pitchFamily="18" charset="0"/>
                  </a:rPr>
                  <a:t>H</a:t>
                </a: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 rot="10800000">
              <a:off x="1664" y="2832"/>
              <a:ext cx="144" cy="48"/>
              <a:chOff x="3824" y="3888"/>
              <a:chExt cx="144" cy="4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rot="10800000">
              <a:off x="1648" y="2592"/>
              <a:ext cx="144" cy="48"/>
              <a:chOff x="3824" y="3888"/>
              <a:chExt cx="144" cy="48"/>
            </a:xfrm>
          </p:grpSpPr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 rot="-2006157">
              <a:off x="1152" y="2736"/>
              <a:ext cx="472" cy="288"/>
              <a:chOff x="1152" y="2599"/>
              <a:chExt cx="472" cy="288"/>
            </a:xfrm>
          </p:grpSpPr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1152" y="2599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>
                    <a:latin typeface="Times LT Std" pitchFamily="18" charset="0"/>
                  </a:rPr>
                  <a:t>H</a:t>
                </a: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1384" y="274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828800" y="1432273"/>
            <a:ext cx="1371600" cy="241300"/>
            <a:chOff x="816" y="1344"/>
            <a:chExt cx="864" cy="152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816" y="1344"/>
              <a:ext cx="240" cy="152"/>
              <a:chOff x="816" y="1344"/>
              <a:chExt cx="240" cy="152"/>
            </a:xfrm>
          </p:grpSpPr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 flipH="1">
              <a:off x="1440" y="1344"/>
              <a:ext cx="240" cy="152"/>
              <a:chOff x="816" y="1344"/>
              <a:chExt cx="240" cy="152"/>
            </a:xfrm>
          </p:grpSpPr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2387600" y="1356073"/>
            <a:ext cx="228600" cy="685800"/>
            <a:chOff x="1168" y="1296"/>
            <a:chExt cx="144" cy="432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611313" y="2157760"/>
            <a:ext cx="180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momento</a:t>
            </a:r>
            <a:r>
              <a:rPr lang="en-US" sz="1800" dirty="0">
                <a:latin typeface="Times LT Std" pitchFamily="18" charset="0"/>
              </a:rPr>
              <a:t> dipolar</a:t>
            </a:r>
          </a:p>
          <a:p>
            <a:r>
              <a:rPr lang="en-US" sz="1800" dirty="0">
                <a:latin typeface="Times LT Std" pitchFamily="18" charset="0"/>
              </a:rPr>
              <a:t>(</a:t>
            </a:r>
            <a:r>
              <a:rPr lang="en-US" sz="1800" dirty="0" err="1">
                <a:latin typeface="Times LT Std" pitchFamily="18" charset="0"/>
              </a:rPr>
              <a:t>molécula</a:t>
            </a:r>
            <a:r>
              <a:rPr lang="en-US" sz="1800" dirty="0">
                <a:latin typeface="Times LT Std" pitchFamily="18" charset="0"/>
              </a:rPr>
              <a:t> polar)</a:t>
            </a:r>
          </a:p>
        </p:txBody>
      </p: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5572125" y="1421160"/>
            <a:ext cx="1857375" cy="684213"/>
            <a:chOff x="3694" y="1336"/>
            <a:chExt cx="1170" cy="431"/>
          </a:xfrm>
        </p:grpSpPr>
        <p:grpSp>
          <p:nvGrpSpPr>
            <p:cNvPr id="30" name="Group 31"/>
            <p:cNvGrpSpPr>
              <a:grpSpLocks/>
            </p:cNvGrpSpPr>
            <p:nvPr/>
          </p:nvGrpSpPr>
          <p:grpSpPr bwMode="auto">
            <a:xfrm rot="10800000">
              <a:off x="4192" y="1336"/>
              <a:ext cx="144" cy="48"/>
              <a:chOff x="3824" y="3888"/>
              <a:chExt cx="144" cy="48"/>
            </a:xfrm>
          </p:grpSpPr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3694" y="1343"/>
              <a:ext cx="1170" cy="424"/>
              <a:chOff x="3502" y="1543"/>
              <a:chExt cx="1170" cy="424"/>
            </a:xfrm>
          </p:grpSpPr>
          <p:sp>
            <p:nvSpPr>
              <p:cNvPr id="32" name="Text Box 35"/>
              <p:cNvSpPr txBox="1">
                <a:spLocks noChangeArrowheads="1"/>
              </p:cNvSpPr>
              <p:nvPr/>
            </p:nvSpPr>
            <p:spPr bwMode="auto">
              <a:xfrm>
                <a:off x="3958" y="154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>
                    <a:latin typeface="Times LT Std" pitchFamily="18" charset="0"/>
                  </a:rPr>
                  <a:t>S</a:t>
                </a:r>
              </a:p>
            </p:txBody>
          </p:sp>
          <p:grpSp>
            <p:nvGrpSpPr>
              <p:cNvPr id="33" name="Group 36"/>
              <p:cNvGrpSpPr>
                <a:grpSpLocks/>
              </p:cNvGrpSpPr>
              <p:nvPr/>
            </p:nvGrpSpPr>
            <p:grpSpPr bwMode="auto">
              <a:xfrm rot="-1902885">
                <a:off x="3502" y="1673"/>
                <a:ext cx="482" cy="294"/>
                <a:chOff x="3502" y="1536"/>
                <a:chExt cx="482" cy="294"/>
              </a:xfrm>
            </p:grpSpPr>
            <p:sp>
              <p:nvSpPr>
                <p:cNvPr id="4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502" y="154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>
                      <a:latin typeface="Times LT Std" pitchFamily="18" charset="0"/>
                    </a:rPr>
                    <a:t>O</a:t>
                  </a:r>
                </a:p>
              </p:txBody>
            </p:sp>
            <p:grpSp>
              <p:nvGrpSpPr>
                <p:cNvPr id="47" name="Group 38"/>
                <p:cNvGrpSpPr>
                  <a:grpSpLocks/>
                </p:cNvGrpSpPr>
                <p:nvPr/>
              </p:nvGrpSpPr>
              <p:grpSpPr bwMode="auto">
                <a:xfrm>
                  <a:off x="3744" y="1665"/>
                  <a:ext cx="240" cy="44"/>
                  <a:chOff x="960" y="3712"/>
                  <a:chExt cx="240" cy="44"/>
                </a:xfrm>
              </p:grpSpPr>
              <p:sp>
                <p:nvSpPr>
                  <p:cNvPr id="5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56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  <p:sp>
                <p:nvSpPr>
                  <p:cNvPr id="5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12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  <p:grpSp>
              <p:nvGrpSpPr>
                <p:cNvPr id="48" name="Group 41"/>
                <p:cNvGrpSpPr>
                  <a:grpSpLocks/>
                </p:cNvGrpSpPr>
                <p:nvPr/>
              </p:nvGrpSpPr>
              <p:grpSpPr bwMode="auto">
                <a:xfrm rot="10800000">
                  <a:off x="3568" y="1536"/>
                  <a:ext cx="144" cy="48"/>
                  <a:chOff x="3824" y="3888"/>
                  <a:chExt cx="144" cy="48"/>
                </a:xfrm>
              </p:grpSpPr>
              <p:sp>
                <p:nvSpPr>
                  <p:cNvPr id="52" name="Oval 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  <p:sp>
                <p:nvSpPr>
                  <p:cNvPr id="53" name="Oval 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</p:grpSp>
            <p:grpSp>
              <p:nvGrpSpPr>
                <p:cNvPr id="49" name="Group 44"/>
                <p:cNvGrpSpPr>
                  <a:grpSpLocks/>
                </p:cNvGrpSpPr>
                <p:nvPr/>
              </p:nvGrpSpPr>
              <p:grpSpPr bwMode="auto">
                <a:xfrm rot="10800000">
                  <a:off x="3568" y="1776"/>
                  <a:ext cx="144" cy="48"/>
                  <a:chOff x="3824" y="3888"/>
                  <a:chExt cx="144" cy="48"/>
                </a:xfrm>
              </p:grpSpPr>
              <p:sp>
                <p:nvSpPr>
                  <p:cNvPr id="50" name="Oval 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  <p:sp>
                <p:nvSpPr>
                  <p:cNvPr id="51" name="Oval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</p:grpSp>
          </p:grpSp>
          <p:grpSp>
            <p:nvGrpSpPr>
              <p:cNvPr id="34" name="Group 47"/>
              <p:cNvGrpSpPr>
                <a:grpSpLocks/>
              </p:cNvGrpSpPr>
              <p:nvPr/>
            </p:nvGrpSpPr>
            <p:grpSpPr bwMode="auto">
              <a:xfrm rot="1828845">
                <a:off x="4177" y="1632"/>
                <a:ext cx="495" cy="292"/>
                <a:chOff x="4177" y="1536"/>
                <a:chExt cx="495" cy="292"/>
              </a:xfrm>
            </p:grpSpPr>
            <p:sp>
              <p:nvSpPr>
                <p:cNvPr id="35" name="Line 48"/>
                <p:cNvSpPr>
                  <a:spLocks noChangeShapeType="1"/>
                </p:cNvSpPr>
                <p:nvPr/>
              </p:nvSpPr>
              <p:spPr bwMode="auto">
                <a:xfrm>
                  <a:off x="4177" y="1686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  <p:sp>
              <p:nvSpPr>
                <p:cNvPr id="3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390" y="154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>
                      <a:latin typeface="Times LT Std" pitchFamily="18" charset="0"/>
                    </a:rPr>
                    <a:t>O</a:t>
                  </a:r>
                </a:p>
              </p:txBody>
            </p:sp>
            <p:grpSp>
              <p:nvGrpSpPr>
                <p:cNvPr id="37" name="Group 50"/>
                <p:cNvGrpSpPr>
                  <a:grpSpLocks/>
                </p:cNvGrpSpPr>
                <p:nvPr/>
              </p:nvGrpSpPr>
              <p:grpSpPr bwMode="auto">
                <a:xfrm rot="10800000">
                  <a:off x="4448" y="1536"/>
                  <a:ext cx="144" cy="48"/>
                  <a:chOff x="3824" y="3888"/>
                  <a:chExt cx="144" cy="48"/>
                </a:xfrm>
              </p:grpSpPr>
              <p:sp>
                <p:nvSpPr>
                  <p:cNvPr id="44" name="Oval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  <p:sp>
                <p:nvSpPr>
                  <p:cNvPr id="45" name="Oval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</p:grpSp>
            <p:grpSp>
              <p:nvGrpSpPr>
                <p:cNvPr id="38" name="Group 53"/>
                <p:cNvGrpSpPr>
                  <a:grpSpLocks/>
                </p:cNvGrpSpPr>
                <p:nvPr/>
              </p:nvGrpSpPr>
              <p:grpSpPr bwMode="auto">
                <a:xfrm rot="10800000">
                  <a:off x="4448" y="1776"/>
                  <a:ext cx="144" cy="48"/>
                  <a:chOff x="3824" y="3888"/>
                  <a:chExt cx="144" cy="48"/>
                </a:xfrm>
              </p:grpSpPr>
              <p:sp>
                <p:nvSpPr>
                  <p:cNvPr id="42" name="Oval 5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  <p:sp>
                <p:nvSpPr>
                  <p:cNvPr id="43" name="Oval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</p:grpSp>
            <p:grpSp>
              <p:nvGrpSpPr>
                <p:cNvPr id="39" name="Group 56"/>
                <p:cNvGrpSpPr>
                  <a:grpSpLocks/>
                </p:cNvGrpSpPr>
                <p:nvPr/>
              </p:nvGrpSpPr>
              <p:grpSpPr bwMode="auto">
                <a:xfrm rot="5400000">
                  <a:off x="4576" y="1664"/>
                  <a:ext cx="144" cy="48"/>
                  <a:chOff x="3824" y="3888"/>
                  <a:chExt cx="144" cy="48"/>
                </a:xfrm>
              </p:grpSpPr>
              <p:sp>
                <p:nvSpPr>
                  <p:cNvPr id="40" name="Oval 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  <p:sp>
                <p:nvSpPr>
                  <p:cNvPr id="41" name="Oval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s-CO">
                      <a:latin typeface="Times LT Std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58" name="Group 59"/>
          <p:cNvGrpSpPr>
            <a:grpSpLocks/>
          </p:cNvGrpSpPr>
          <p:nvPr/>
        </p:nvGrpSpPr>
        <p:grpSpPr bwMode="auto">
          <a:xfrm>
            <a:off x="1676400" y="4051648"/>
            <a:ext cx="1812925" cy="468312"/>
            <a:chOff x="720" y="2825"/>
            <a:chExt cx="1142" cy="295"/>
          </a:xfrm>
        </p:grpSpPr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1174" y="283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C</a:t>
              </a: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720" y="283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O</a:t>
              </a:r>
            </a:p>
          </p:txBody>
        </p:sp>
        <p:grpSp>
          <p:nvGrpSpPr>
            <p:cNvPr id="61" name="Group 62"/>
            <p:cNvGrpSpPr>
              <a:grpSpLocks/>
            </p:cNvGrpSpPr>
            <p:nvPr/>
          </p:nvGrpSpPr>
          <p:grpSpPr bwMode="auto">
            <a:xfrm>
              <a:off x="960" y="2954"/>
              <a:ext cx="240" cy="44"/>
              <a:chOff x="960" y="3712"/>
              <a:chExt cx="240" cy="44"/>
            </a:xfrm>
          </p:grpSpPr>
          <p:sp>
            <p:nvSpPr>
              <p:cNvPr id="78" name="Line 63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79" name="Line 64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62" name="Text Box 65"/>
            <p:cNvSpPr txBox="1">
              <a:spLocks noChangeArrowheads="1"/>
            </p:cNvSpPr>
            <p:nvPr/>
          </p:nvSpPr>
          <p:spPr bwMode="auto">
            <a:xfrm>
              <a:off x="1607" y="283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O</a:t>
              </a:r>
            </a:p>
          </p:txBody>
        </p:sp>
        <p:grpSp>
          <p:nvGrpSpPr>
            <p:cNvPr id="63" name="Group 66"/>
            <p:cNvGrpSpPr>
              <a:grpSpLocks/>
            </p:cNvGrpSpPr>
            <p:nvPr/>
          </p:nvGrpSpPr>
          <p:grpSpPr bwMode="auto">
            <a:xfrm rot="10800000">
              <a:off x="784" y="2825"/>
              <a:ext cx="144" cy="48"/>
              <a:chOff x="3824" y="3888"/>
              <a:chExt cx="144" cy="48"/>
            </a:xfrm>
          </p:grpSpPr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64" name="Group 69"/>
            <p:cNvGrpSpPr>
              <a:grpSpLocks/>
            </p:cNvGrpSpPr>
            <p:nvPr/>
          </p:nvGrpSpPr>
          <p:grpSpPr bwMode="auto">
            <a:xfrm rot="10800000">
              <a:off x="784" y="3065"/>
              <a:ext cx="144" cy="48"/>
              <a:chOff x="3824" y="3888"/>
              <a:chExt cx="144" cy="48"/>
            </a:xfrm>
          </p:grpSpPr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75" name="Oval 71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65" name="Group 72"/>
            <p:cNvGrpSpPr>
              <a:grpSpLocks/>
            </p:cNvGrpSpPr>
            <p:nvPr/>
          </p:nvGrpSpPr>
          <p:grpSpPr bwMode="auto">
            <a:xfrm rot="10800000">
              <a:off x="1664" y="2825"/>
              <a:ext cx="144" cy="48"/>
              <a:chOff x="3824" y="3888"/>
              <a:chExt cx="144" cy="48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66" name="Group 75"/>
            <p:cNvGrpSpPr>
              <a:grpSpLocks/>
            </p:cNvGrpSpPr>
            <p:nvPr/>
          </p:nvGrpSpPr>
          <p:grpSpPr bwMode="auto">
            <a:xfrm rot="10800000">
              <a:off x="1664" y="3065"/>
              <a:ext cx="144" cy="48"/>
              <a:chOff x="3824" y="3888"/>
              <a:chExt cx="144" cy="48"/>
            </a:xfrm>
          </p:grpSpPr>
          <p:sp>
            <p:nvSpPr>
              <p:cNvPr id="70" name="Oval 76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  <p:sp>
            <p:nvSpPr>
              <p:cNvPr id="71" name="Oval 77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CO">
                  <a:latin typeface="Times LT Std" pitchFamily="18" charset="0"/>
                </a:endParaRPr>
              </a:p>
            </p:txBody>
          </p:sp>
        </p:grpSp>
        <p:grpSp>
          <p:nvGrpSpPr>
            <p:cNvPr id="67" name="Group 78"/>
            <p:cNvGrpSpPr>
              <a:grpSpLocks/>
            </p:cNvGrpSpPr>
            <p:nvPr/>
          </p:nvGrpSpPr>
          <p:grpSpPr bwMode="auto">
            <a:xfrm>
              <a:off x="1400" y="2952"/>
              <a:ext cx="240" cy="44"/>
              <a:chOff x="960" y="3712"/>
              <a:chExt cx="240" cy="44"/>
            </a:xfrm>
          </p:grpSpPr>
          <p:sp>
            <p:nvSpPr>
              <p:cNvPr id="68" name="Line 79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9" name="Line 80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grpSp>
        <p:nvGrpSpPr>
          <p:cNvPr id="80" name="Group 81"/>
          <p:cNvGrpSpPr>
            <a:grpSpLocks/>
          </p:cNvGrpSpPr>
          <p:nvPr/>
        </p:nvGrpSpPr>
        <p:grpSpPr bwMode="auto">
          <a:xfrm>
            <a:off x="1778000" y="3757960"/>
            <a:ext cx="1574800" cy="228600"/>
            <a:chOff x="784" y="2640"/>
            <a:chExt cx="992" cy="144"/>
          </a:xfrm>
        </p:grpSpPr>
        <p:grpSp>
          <p:nvGrpSpPr>
            <p:cNvPr id="81" name="Group 82"/>
            <p:cNvGrpSpPr>
              <a:grpSpLocks/>
            </p:cNvGrpSpPr>
            <p:nvPr/>
          </p:nvGrpSpPr>
          <p:grpSpPr bwMode="auto">
            <a:xfrm rot="-5400000">
              <a:off x="928" y="2496"/>
              <a:ext cx="144" cy="432"/>
              <a:chOff x="1168" y="1296"/>
              <a:chExt cx="144" cy="432"/>
            </a:xfrm>
          </p:grpSpPr>
          <p:sp>
            <p:nvSpPr>
              <p:cNvPr id="85" name="Line 83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82" name="Group 85"/>
            <p:cNvGrpSpPr>
              <a:grpSpLocks/>
            </p:cNvGrpSpPr>
            <p:nvPr/>
          </p:nvGrpSpPr>
          <p:grpSpPr bwMode="auto">
            <a:xfrm rot="5400000" flipH="1">
              <a:off x="1488" y="2496"/>
              <a:ext cx="144" cy="432"/>
              <a:chOff x="1168" y="1296"/>
              <a:chExt cx="144" cy="432"/>
            </a:xfrm>
          </p:grpSpPr>
          <p:sp>
            <p:nvSpPr>
              <p:cNvPr id="83" name="Line 86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4" name="Line 87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sp>
        <p:nvSpPr>
          <p:cNvPr id="87" name="Text Box 88"/>
          <p:cNvSpPr txBox="1">
            <a:spLocks noChangeArrowheads="1"/>
          </p:cNvSpPr>
          <p:nvPr/>
        </p:nvSpPr>
        <p:spPr bwMode="auto">
          <a:xfrm>
            <a:off x="1553716" y="4748560"/>
            <a:ext cx="2370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momento</a:t>
            </a:r>
            <a:r>
              <a:rPr lang="en-US" sz="1800" dirty="0">
                <a:latin typeface="Times LT Std" pitchFamily="18" charset="0"/>
              </a:rPr>
              <a:t> no dipolar (</a:t>
            </a:r>
            <a:r>
              <a:rPr lang="en-US" sz="1800" dirty="0" err="1">
                <a:latin typeface="Times LT Std" pitchFamily="18" charset="0"/>
              </a:rPr>
              <a:t>molécula</a:t>
            </a:r>
            <a:r>
              <a:rPr lang="en-US" sz="1800" dirty="0">
                <a:latin typeface="Times LT Std" pitchFamily="18" charset="0"/>
              </a:rPr>
              <a:t> no polar)</a:t>
            </a:r>
          </a:p>
        </p:txBody>
      </p:sp>
      <p:grpSp>
        <p:nvGrpSpPr>
          <p:cNvPr id="88" name="Group 89"/>
          <p:cNvGrpSpPr>
            <a:grpSpLocks/>
          </p:cNvGrpSpPr>
          <p:nvPr/>
        </p:nvGrpSpPr>
        <p:grpSpPr bwMode="auto">
          <a:xfrm>
            <a:off x="5791200" y="1383060"/>
            <a:ext cx="1358900" cy="266700"/>
            <a:chOff x="3640" y="1512"/>
            <a:chExt cx="856" cy="168"/>
          </a:xfrm>
        </p:grpSpPr>
        <p:grpSp>
          <p:nvGrpSpPr>
            <p:cNvPr id="89" name="Group 90"/>
            <p:cNvGrpSpPr>
              <a:grpSpLocks/>
            </p:cNvGrpSpPr>
            <p:nvPr/>
          </p:nvGrpSpPr>
          <p:grpSpPr bwMode="auto">
            <a:xfrm flipH="1" flipV="1">
              <a:off x="3640" y="1528"/>
              <a:ext cx="240" cy="152"/>
              <a:chOff x="816" y="1344"/>
              <a:chExt cx="240" cy="152"/>
            </a:xfrm>
          </p:grpSpPr>
          <p:sp>
            <p:nvSpPr>
              <p:cNvPr id="93" name="Line 91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90" name="Group 93"/>
            <p:cNvGrpSpPr>
              <a:grpSpLocks/>
            </p:cNvGrpSpPr>
            <p:nvPr/>
          </p:nvGrpSpPr>
          <p:grpSpPr bwMode="auto">
            <a:xfrm flipV="1">
              <a:off x="4256" y="1512"/>
              <a:ext cx="240" cy="152"/>
              <a:chOff x="816" y="1344"/>
              <a:chExt cx="240" cy="152"/>
            </a:xfrm>
          </p:grpSpPr>
          <p:sp>
            <p:nvSpPr>
              <p:cNvPr id="91" name="Line 94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2" name="Line 95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grpSp>
        <p:nvGrpSpPr>
          <p:cNvPr id="95" name="Group 96"/>
          <p:cNvGrpSpPr>
            <a:grpSpLocks/>
          </p:cNvGrpSpPr>
          <p:nvPr/>
        </p:nvGrpSpPr>
        <p:grpSpPr bwMode="auto">
          <a:xfrm flipV="1">
            <a:off x="6362700" y="1268760"/>
            <a:ext cx="228600" cy="685800"/>
            <a:chOff x="1168" y="1296"/>
            <a:chExt cx="144" cy="432"/>
          </a:xfrm>
        </p:grpSpPr>
        <p:sp>
          <p:nvSpPr>
            <p:cNvPr id="96" name="Line 97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98" name="Text Box 99"/>
          <p:cNvSpPr txBox="1">
            <a:spLocks noChangeArrowheads="1"/>
          </p:cNvSpPr>
          <p:nvPr/>
        </p:nvSpPr>
        <p:spPr bwMode="auto">
          <a:xfrm>
            <a:off x="5565775" y="2157760"/>
            <a:ext cx="180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momento</a:t>
            </a:r>
            <a:r>
              <a:rPr lang="en-US" sz="1800" dirty="0">
                <a:latin typeface="Times LT Std" pitchFamily="18" charset="0"/>
              </a:rPr>
              <a:t> dipolar</a:t>
            </a:r>
          </a:p>
          <a:p>
            <a:r>
              <a:rPr lang="en-US" sz="1800" dirty="0">
                <a:latin typeface="Times LT Std" pitchFamily="18" charset="0"/>
              </a:rPr>
              <a:t>(</a:t>
            </a:r>
            <a:r>
              <a:rPr lang="en-US" sz="1800" dirty="0" err="1">
                <a:latin typeface="Times LT Std" pitchFamily="18" charset="0"/>
              </a:rPr>
              <a:t>molécula</a:t>
            </a:r>
            <a:r>
              <a:rPr lang="en-US" sz="1800" dirty="0">
                <a:latin typeface="Times LT Std" pitchFamily="18" charset="0"/>
              </a:rPr>
              <a:t> polar)</a:t>
            </a:r>
          </a:p>
        </p:txBody>
      </p:sp>
      <p:grpSp>
        <p:nvGrpSpPr>
          <p:cNvPr id="99" name="Group 100"/>
          <p:cNvGrpSpPr>
            <a:grpSpLocks/>
          </p:cNvGrpSpPr>
          <p:nvPr/>
        </p:nvGrpSpPr>
        <p:grpSpPr bwMode="auto">
          <a:xfrm>
            <a:off x="5651500" y="2945160"/>
            <a:ext cx="1890713" cy="1930400"/>
            <a:chOff x="3728" y="2400"/>
            <a:chExt cx="1191" cy="1216"/>
          </a:xfrm>
        </p:grpSpPr>
        <p:sp>
          <p:nvSpPr>
            <p:cNvPr id="100" name="Text Box 101"/>
            <p:cNvSpPr txBox="1">
              <a:spLocks noChangeArrowheads="1"/>
            </p:cNvSpPr>
            <p:nvPr/>
          </p:nvSpPr>
          <p:spPr bwMode="auto">
            <a:xfrm>
              <a:off x="4192" y="285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C</a:t>
              </a:r>
            </a:p>
          </p:txBody>
        </p:sp>
        <p:sp>
          <p:nvSpPr>
            <p:cNvPr id="101" name="Text Box 102"/>
            <p:cNvSpPr txBox="1">
              <a:spLocks noChangeArrowheads="1"/>
            </p:cNvSpPr>
            <p:nvPr/>
          </p:nvSpPr>
          <p:spPr bwMode="auto">
            <a:xfrm>
              <a:off x="4192" y="24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H</a:t>
              </a:r>
            </a:p>
          </p:txBody>
        </p:sp>
        <p:sp>
          <p:nvSpPr>
            <p:cNvPr id="102" name="Text Box 103"/>
            <p:cNvSpPr txBox="1">
              <a:spLocks noChangeArrowheads="1"/>
            </p:cNvSpPr>
            <p:nvPr/>
          </p:nvSpPr>
          <p:spPr bwMode="auto">
            <a:xfrm>
              <a:off x="4192" y="332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H</a:t>
              </a:r>
            </a:p>
          </p:txBody>
        </p:sp>
        <p:sp>
          <p:nvSpPr>
            <p:cNvPr id="103" name="Text Box 104"/>
            <p:cNvSpPr txBox="1">
              <a:spLocks noChangeArrowheads="1"/>
            </p:cNvSpPr>
            <p:nvPr/>
          </p:nvSpPr>
          <p:spPr bwMode="auto">
            <a:xfrm>
              <a:off x="4664" y="285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H</a:t>
              </a:r>
            </a:p>
          </p:txBody>
        </p:sp>
        <p:sp>
          <p:nvSpPr>
            <p:cNvPr id="104" name="Text Box 105"/>
            <p:cNvSpPr txBox="1">
              <a:spLocks noChangeArrowheads="1"/>
            </p:cNvSpPr>
            <p:nvPr/>
          </p:nvSpPr>
          <p:spPr bwMode="auto">
            <a:xfrm>
              <a:off x="3728" y="285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>
                  <a:latin typeface="Times LT Std" pitchFamily="18" charset="0"/>
                </a:rPr>
                <a:t>H</a:t>
              </a:r>
            </a:p>
          </p:txBody>
        </p:sp>
        <p:sp>
          <p:nvSpPr>
            <p:cNvPr id="105" name="Line 106"/>
            <p:cNvSpPr>
              <a:spLocks noChangeShapeType="1"/>
            </p:cNvSpPr>
            <p:nvPr/>
          </p:nvSpPr>
          <p:spPr bwMode="auto">
            <a:xfrm>
              <a:off x="4464" y="300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06" name="Line 107"/>
            <p:cNvSpPr>
              <a:spLocks noChangeShapeType="1"/>
            </p:cNvSpPr>
            <p:nvPr/>
          </p:nvSpPr>
          <p:spPr bwMode="auto">
            <a:xfrm>
              <a:off x="3936" y="300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07" name="Line 108"/>
            <p:cNvSpPr>
              <a:spLocks noChangeShapeType="1"/>
            </p:cNvSpPr>
            <p:nvPr/>
          </p:nvSpPr>
          <p:spPr bwMode="auto">
            <a:xfrm rot="5400000">
              <a:off x="4200" y="32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 rot="5400000">
              <a:off x="4200" y="276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09" name="Group 110"/>
          <p:cNvGrpSpPr>
            <a:grpSpLocks/>
          </p:cNvGrpSpPr>
          <p:nvPr/>
        </p:nvGrpSpPr>
        <p:grpSpPr bwMode="auto">
          <a:xfrm>
            <a:off x="5803900" y="3021360"/>
            <a:ext cx="1600200" cy="1676400"/>
            <a:chOff x="3840" y="2304"/>
            <a:chExt cx="1008" cy="1056"/>
          </a:xfrm>
        </p:grpSpPr>
        <p:grpSp>
          <p:nvGrpSpPr>
            <p:cNvPr id="110" name="Group 111"/>
            <p:cNvGrpSpPr>
              <a:grpSpLocks/>
            </p:cNvGrpSpPr>
            <p:nvPr/>
          </p:nvGrpSpPr>
          <p:grpSpPr bwMode="auto">
            <a:xfrm rot="-5400000">
              <a:off x="4560" y="2488"/>
              <a:ext cx="144" cy="432"/>
              <a:chOff x="1168" y="1296"/>
              <a:chExt cx="144" cy="432"/>
            </a:xfrm>
          </p:grpSpPr>
          <p:sp>
            <p:nvSpPr>
              <p:cNvPr id="120" name="Line 112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" name="Line 113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111" name="Group 114"/>
            <p:cNvGrpSpPr>
              <a:grpSpLocks/>
            </p:cNvGrpSpPr>
            <p:nvPr/>
          </p:nvGrpSpPr>
          <p:grpSpPr bwMode="auto">
            <a:xfrm rot="5400000" flipH="1">
              <a:off x="3984" y="2808"/>
              <a:ext cx="144" cy="432"/>
              <a:chOff x="1168" y="1296"/>
              <a:chExt cx="144" cy="432"/>
            </a:xfrm>
          </p:grpSpPr>
          <p:sp>
            <p:nvSpPr>
              <p:cNvPr id="118" name="Line 115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" name="Line 116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112" name="Group 117"/>
            <p:cNvGrpSpPr>
              <a:grpSpLocks/>
            </p:cNvGrpSpPr>
            <p:nvPr/>
          </p:nvGrpSpPr>
          <p:grpSpPr bwMode="auto">
            <a:xfrm rot="10800000">
              <a:off x="4080" y="2304"/>
              <a:ext cx="144" cy="432"/>
              <a:chOff x="1168" y="1296"/>
              <a:chExt cx="144" cy="432"/>
            </a:xfrm>
          </p:grpSpPr>
          <p:sp>
            <p:nvSpPr>
              <p:cNvPr id="116" name="Line 118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7" name="Line 119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113" name="Group 120"/>
            <p:cNvGrpSpPr>
              <a:grpSpLocks/>
            </p:cNvGrpSpPr>
            <p:nvPr/>
          </p:nvGrpSpPr>
          <p:grpSpPr bwMode="auto">
            <a:xfrm rot="10800000" flipV="1">
              <a:off x="4416" y="2928"/>
              <a:ext cx="144" cy="432"/>
              <a:chOff x="1168" y="1296"/>
              <a:chExt cx="144" cy="432"/>
            </a:xfrm>
          </p:grpSpPr>
          <p:sp>
            <p:nvSpPr>
              <p:cNvPr id="114" name="Line 121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5" name="Line 122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5714924" y="4900960"/>
            <a:ext cx="21694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momento</a:t>
            </a:r>
            <a:r>
              <a:rPr lang="en-US" sz="1800" dirty="0">
                <a:latin typeface="Times LT Std" pitchFamily="18" charset="0"/>
              </a:rPr>
              <a:t> no dipolar</a:t>
            </a:r>
          </a:p>
          <a:p>
            <a:r>
              <a:rPr lang="en-US" sz="1800" dirty="0">
                <a:latin typeface="Times LT Std" pitchFamily="18" charset="0"/>
              </a:rPr>
              <a:t>(</a:t>
            </a:r>
            <a:r>
              <a:rPr lang="en-US" sz="1800" dirty="0" err="1">
                <a:latin typeface="Times LT Std" pitchFamily="18" charset="0"/>
              </a:rPr>
              <a:t>molécula</a:t>
            </a:r>
            <a:r>
              <a:rPr lang="en-US" sz="1800" dirty="0">
                <a:latin typeface="Times LT Std" pitchFamily="18" charset="0"/>
              </a:rPr>
              <a:t> no polar)</a:t>
            </a:r>
          </a:p>
        </p:txBody>
      </p:sp>
    </p:spTree>
    <p:extLst>
      <p:ext uri="{BB962C8B-B14F-4D97-AF65-F5344CB8AC3E}">
        <p14:creationId xmlns:p14="http://schemas.microsoft.com/office/powerpoint/2010/main" val="35398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87" grpId="0" autoUpdateAnimBg="0"/>
      <p:bldP spid="98" grpId="0" autoUpdateAnimBg="0"/>
      <p:bldP spid="1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21191" r="1462" b="22859"/>
          <a:stretch>
            <a:fillRect/>
          </a:stretch>
        </p:blipFill>
        <p:spPr bwMode="auto">
          <a:xfrm>
            <a:off x="1187624" y="2057210"/>
            <a:ext cx="23209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0_p4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/>
          <a:stretch>
            <a:fillRect/>
          </a:stretch>
        </p:blipFill>
        <p:spPr bwMode="auto">
          <a:xfrm>
            <a:off x="4540424" y="1547623"/>
            <a:ext cx="35814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es-GT" b="1" dirty="0" smtClean="0"/>
              <a:t>¿Tiene el BF</a:t>
            </a:r>
            <a:r>
              <a:rPr lang="es-GT" b="1" baseline="-25000" dirty="0" smtClean="0"/>
              <a:t>3</a:t>
            </a:r>
            <a:r>
              <a:rPr lang="es-GT" b="1" dirty="0" smtClean="0"/>
              <a:t> un momento dipolar?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3948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tap3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5000" b="5000"/>
          <a:stretch>
            <a:fillRect/>
          </a:stretch>
        </p:blipFill>
        <p:spPr bwMode="auto">
          <a:xfrm>
            <a:off x="2310322" y="332656"/>
            <a:ext cx="4483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/>
          <a:lstStyle/>
          <a:p>
            <a:r>
              <a:rPr lang="es-GT" sz="2400" dirty="0"/>
              <a:t>Fuerzas </a:t>
            </a:r>
            <a:r>
              <a:rPr lang="es-GT" sz="2400" dirty="0" err="1"/>
              <a:t>intramoleculares</a:t>
            </a:r>
            <a:r>
              <a:rPr lang="es-GT" sz="2400" dirty="0"/>
              <a:t>:  Fuerzas que ejerce un átomo sobre otro en el interior de una misma molécula.  Electronegatividad, enlaces, </a:t>
            </a:r>
            <a:r>
              <a:rPr lang="es-GT" sz="2400" dirty="0" smtClean="0"/>
              <a:t>pares </a:t>
            </a:r>
            <a:r>
              <a:rPr lang="es-GT" sz="2400" dirty="0"/>
              <a:t>libres.</a:t>
            </a:r>
          </a:p>
          <a:p>
            <a:r>
              <a:rPr lang="es-GT" sz="2400" dirty="0" smtClean="0"/>
              <a:t>Fuerzas intermoleculares:  Fuerzas de atracción o repulsión que ejerce una molécula sobre otra.</a:t>
            </a:r>
          </a:p>
          <a:p>
            <a:pPr lvl="2"/>
            <a:r>
              <a:rPr lang="es-GT" sz="2400" dirty="0" smtClean="0"/>
              <a:t>Dipolo-Dipolo</a:t>
            </a:r>
          </a:p>
          <a:p>
            <a:pPr lvl="2"/>
            <a:r>
              <a:rPr lang="es-GT" sz="2400" dirty="0" smtClean="0"/>
              <a:t>Ion-Dipolo</a:t>
            </a:r>
          </a:p>
          <a:p>
            <a:pPr lvl="2"/>
            <a:r>
              <a:rPr lang="es-GT" sz="2400" dirty="0" smtClean="0"/>
              <a:t>Fuerzas de Dispersión</a:t>
            </a:r>
          </a:p>
          <a:p>
            <a:pPr lvl="2"/>
            <a:r>
              <a:rPr lang="nl-NL" sz="2400" dirty="0"/>
              <a:t>Fuerza de Van der </a:t>
            </a:r>
            <a:r>
              <a:rPr lang="nl-NL" sz="2400" dirty="0" smtClean="0"/>
              <a:t>Waals</a:t>
            </a:r>
          </a:p>
          <a:p>
            <a:pPr lvl="2"/>
            <a:r>
              <a:rPr lang="nl-NL" sz="2400" dirty="0" smtClean="0"/>
              <a:t>Puentes de Hidrogeno</a:t>
            </a:r>
            <a:endParaRPr lang="nl-NL" sz="2400" dirty="0"/>
          </a:p>
          <a:p>
            <a:pPr lvl="2"/>
            <a:endParaRPr lang="es-GT" sz="2400" dirty="0" smtClean="0"/>
          </a:p>
          <a:p>
            <a:endParaRPr lang="es-GT" sz="2400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445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es-GT" dirty="0" smtClean="0"/>
              <a:t>Dipolo- Dipolo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4114800"/>
          </a:xfrm>
        </p:spPr>
        <p:txBody>
          <a:bodyPr/>
          <a:lstStyle/>
          <a:p>
            <a:r>
              <a:rPr lang="es-GT" sz="2200" dirty="0" smtClean="0"/>
              <a:t>Fuerza de atracción y orientación, entre dos o mas moléculas polares</a:t>
            </a:r>
          </a:p>
          <a:p>
            <a:endParaRPr lang="es-GT" dirty="0"/>
          </a:p>
        </p:txBody>
      </p:sp>
      <p:pic>
        <p:nvPicPr>
          <p:cNvPr id="4" name="Picture 2" descr="C:\Users\Maestros3\Desktop\FG13_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1" y="2009677"/>
            <a:ext cx="3292824" cy="35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estros3\Desktop\300px-Liquid_water_hydrogen_b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5823"/>
            <a:ext cx="3712190" cy="30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300</TotalTime>
  <Words>333</Words>
  <Application>Microsoft Office PowerPoint</Application>
  <PresentationFormat>Presentación en pantalla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Horizonte</vt:lpstr>
      <vt:lpstr>ChemSketch</vt:lpstr>
      <vt:lpstr>Fuerzas Moleculares</vt:lpstr>
      <vt:lpstr>En El Interior De Un Átomo </vt:lpstr>
      <vt:lpstr>Momento polares</vt:lpstr>
      <vt:lpstr>Presentación de PowerPoint</vt:lpstr>
      <vt:lpstr>Presentación de PowerPoint</vt:lpstr>
      <vt:lpstr>¿Tiene el BF3 un momento dipolar?</vt:lpstr>
      <vt:lpstr>Presentación de PowerPoint</vt:lpstr>
      <vt:lpstr>Presentación de PowerPoint</vt:lpstr>
      <vt:lpstr>Dipolo- Dipolo</vt:lpstr>
      <vt:lpstr>Dipolo- Dipolo</vt:lpstr>
      <vt:lpstr>Presentación de PowerPoint</vt:lpstr>
      <vt:lpstr>Ion-Dipolo</vt:lpstr>
      <vt:lpstr>Presentación de PowerPoint</vt:lpstr>
      <vt:lpstr>Presentación de PowerPoint</vt:lpstr>
      <vt:lpstr>Fuerzas de dispersión de London </vt:lpstr>
      <vt:lpstr>Fuerzas de dispersión de London </vt:lpstr>
      <vt:lpstr>Fuerzas de Van der Waals </vt:lpstr>
      <vt:lpstr>Puentes de Hidrogeno</vt:lpstr>
      <vt:lpstr>Puentes de Hidrogeno</vt:lpstr>
      <vt:lpstr>Puentes de Hidrogeno</vt:lpstr>
      <vt:lpstr>Puentes de Hidrogeno</vt:lpstr>
      <vt:lpstr>Puentes de Hidrogeno</vt:lpstr>
      <vt:lpstr>Puentes de Hidrogeno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Fuerzas Moleculares</dc:title>
  <dc:creator>Maestros3</dc:creator>
  <cp:lastModifiedBy>Científica</cp:lastModifiedBy>
  <cp:revision>24</cp:revision>
  <dcterms:created xsi:type="dcterms:W3CDTF">2013-09-10T13:29:56Z</dcterms:created>
  <dcterms:modified xsi:type="dcterms:W3CDTF">2013-09-16T19:48:21Z</dcterms:modified>
</cp:coreProperties>
</file>