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660066"/>
    <a:srgbClr val="8D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87098A3-5208-485F-957F-8D2F8648F370}" type="datetimeFigureOut">
              <a:rPr lang="es-GT" smtClean="0"/>
              <a:t>24/09/2013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84DFCFD-AF88-415C-84C3-BFEFEC8D4E4B}" type="slidenum">
              <a:rPr lang="es-GT" smtClean="0"/>
              <a:t>‹Nº›</a:t>
            </a:fld>
            <a:endParaRPr lang="es-G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24800" cy="1143000"/>
          </a:xfrm>
        </p:spPr>
        <p:txBody>
          <a:bodyPr/>
          <a:lstStyle/>
          <a:p>
            <a:pPr algn="ctr"/>
            <a:r>
              <a:rPr lang="es-GT" dirty="0" smtClean="0"/>
              <a:t>Estequiometria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sz="quarter" idx="13"/>
          </p:nvPr>
        </p:nvSpPr>
        <p:spPr>
          <a:xfrm>
            <a:off x="611560" y="3140968"/>
            <a:ext cx="7924800" cy="1036712"/>
          </a:xfrm>
        </p:spPr>
        <p:txBody>
          <a:bodyPr/>
          <a:lstStyle/>
          <a:p>
            <a:pPr marL="0" indent="0" algn="ctr">
              <a:buNone/>
            </a:pPr>
            <a:r>
              <a:rPr lang="es-GT" dirty="0" smtClean="0"/>
              <a:t>Javier </a:t>
            </a:r>
            <a:r>
              <a:rPr lang="es-GT" dirty="0" err="1" smtClean="0"/>
              <a:t>Alvarez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7183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00200" y="836712"/>
            <a:ext cx="728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¿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Cuántos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átomos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de H hay en 72.5 g of C</a:t>
            </a:r>
            <a:r>
              <a:rPr lang="en-US" altLang="es-GT" sz="2400" baseline="-25000" dirty="0">
                <a:solidFill>
                  <a:srgbClr val="FFFF00"/>
                </a:solidFill>
                <a:latin typeface="Times LT Std" pitchFamily="18" charset="0"/>
              </a:rPr>
              <a:t>3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H</a:t>
            </a:r>
            <a:r>
              <a:rPr lang="en-US" altLang="es-GT" sz="2400" baseline="-25000" dirty="0">
                <a:solidFill>
                  <a:srgbClr val="FFFF00"/>
                </a:solidFill>
                <a:latin typeface="Times LT Std" pitchFamily="18" charset="0"/>
              </a:rPr>
              <a:t>8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O 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52600" y="1751112"/>
            <a:ext cx="555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1 </a:t>
            </a:r>
            <a:r>
              <a:rPr lang="en-US" altLang="es-GT" dirty="0" err="1"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C</a:t>
            </a:r>
            <a:r>
              <a:rPr lang="en-US" altLang="es-GT" baseline="-25000" dirty="0">
                <a:latin typeface="Times LT Std" pitchFamily="18" charset="0"/>
              </a:rPr>
              <a:t>3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8</a:t>
            </a:r>
            <a:r>
              <a:rPr lang="en-US" altLang="es-GT" dirty="0">
                <a:latin typeface="Times LT Std" pitchFamily="18" charset="0"/>
              </a:rPr>
              <a:t>O = (3 x 12) + (8 x 1) + 16 = 60 g C</a:t>
            </a:r>
            <a:r>
              <a:rPr lang="en-US" altLang="es-GT" baseline="-25000" dirty="0">
                <a:latin typeface="Times LT Std" pitchFamily="18" charset="0"/>
              </a:rPr>
              <a:t>3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8</a:t>
            </a:r>
            <a:r>
              <a:rPr lang="en-US" altLang="es-GT" dirty="0">
                <a:latin typeface="Times LT Std" pitchFamily="18" charset="0"/>
              </a:rPr>
              <a:t>O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27338" y="3021112"/>
            <a:ext cx="357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1 </a:t>
            </a:r>
            <a:r>
              <a:rPr lang="en-US" altLang="es-GT" dirty="0" err="1"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H = 6.022 x 10</a:t>
            </a:r>
            <a:r>
              <a:rPr lang="en-US" altLang="es-GT" baseline="30000" dirty="0">
                <a:latin typeface="Times LT Std" pitchFamily="18" charset="0"/>
              </a:rPr>
              <a:t>23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átomos</a:t>
            </a:r>
            <a:r>
              <a:rPr lang="en-US" altLang="es-GT" dirty="0">
                <a:latin typeface="Times LT Std" pitchFamily="18" charset="0"/>
              </a:rPr>
              <a:t> H</a:t>
            </a: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3352800" y="5011837"/>
            <a:ext cx="2647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5.82 x 10</a:t>
            </a:r>
            <a:r>
              <a:rPr lang="en-US" altLang="es-GT" baseline="30000" dirty="0">
                <a:latin typeface="Times LT Std" pitchFamily="18" charset="0"/>
              </a:rPr>
              <a:t>24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átomos</a:t>
            </a:r>
            <a:r>
              <a:rPr lang="en-US" altLang="es-GT" dirty="0">
                <a:latin typeface="Times LT Std" pitchFamily="18" charset="0"/>
              </a:rPr>
              <a:t> de H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133600" y="2411512"/>
            <a:ext cx="482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dirty="0">
                <a:latin typeface="Times LT Std" pitchFamily="18" charset="0"/>
              </a:rPr>
              <a:t>1 </a:t>
            </a:r>
            <a:r>
              <a:rPr lang="en-US" altLang="es-GT" dirty="0" err="1"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C</a:t>
            </a:r>
            <a:r>
              <a:rPr lang="en-US" altLang="es-GT" baseline="-25000" dirty="0">
                <a:latin typeface="Times LT Std" pitchFamily="18" charset="0"/>
              </a:rPr>
              <a:t>3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8</a:t>
            </a:r>
            <a:r>
              <a:rPr lang="en-US" altLang="es-GT" dirty="0">
                <a:latin typeface="Times LT Std" pitchFamily="18" charset="0"/>
              </a:rPr>
              <a:t>O </a:t>
            </a:r>
            <a:r>
              <a:rPr lang="en-US" altLang="es-GT" dirty="0" err="1">
                <a:latin typeface="Times LT Std" pitchFamily="18" charset="0"/>
              </a:rPr>
              <a:t>moléculas</a:t>
            </a:r>
            <a:r>
              <a:rPr lang="en-US" altLang="es-GT" dirty="0">
                <a:latin typeface="Times LT Std" pitchFamily="18" charset="0"/>
              </a:rPr>
              <a:t> = 8 </a:t>
            </a:r>
            <a:r>
              <a:rPr lang="en-US" altLang="es-GT" dirty="0" err="1"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átomos</a:t>
            </a:r>
            <a:r>
              <a:rPr lang="en-US" altLang="es-GT" dirty="0">
                <a:latin typeface="Times LT Std" pitchFamily="18" charset="0"/>
              </a:rPr>
              <a:t> de H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85800" y="4138712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72.5 g C</a:t>
            </a:r>
            <a:r>
              <a:rPr lang="en-US" altLang="es-GT" baseline="-25000" dirty="0">
                <a:latin typeface="Times LT Std" pitchFamily="18" charset="0"/>
              </a:rPr>
              <a:t>3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8</a:t>
            </a:r>
            <a:r>
              <a:rPr lang="en-US" altLang="es-GT" dirty="0">
                <a:latin typeface="Times LT Std" pitchFamily="18" charset="0"/>
              </a:rPr>
              <a:t>O</a:t>
            </a: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2263775" y="3972025"/>
            <a:ext cx="1695450" cy="754062"/>
            <a:chOff x="1380" y="2641"/>
            <a:chExt cx="1068" cy="475"/>
          </a:xfrm>
        </p:grpSpPr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1475" y="2641"/>
              <a:ext cx="9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>
                  <a:latin typeface="Times LT Std" pitchFamily="18" charset="0"/>
                </a:rPr>
                <a:t>1 </a:t>
              </a:r>
              <a:r>
                <a:rPr lang="en-US" altLang="es-GT" dirty="0" err="1">
                  <a:latin typeface="Times LT Std" pitchFamily="18" charset="0"/>
                </a:rPr>
                <a:t>mol</a:t>
              </a:r>
              <a:r>
                <a:rPr lang="en-US" altLang="es-GT" dirty="0">
                  <a:latin typeface="Times LT Std" pitchFamily="18" charset="0"/>
                </a:rPr>
                <a:t> C</a:t>
              </a:r>
              <a:r>
                <a:rPr lang="en-US" altLang="es-GT" baseline="-25000" dirty="0">
                  <a:latin typeface="Times LT Std" pitchFamily="18" charset="0"/>
                </a:rPr>
                <a:t>3</a:t>
              </a:r>
              <a:r>
                <a:rPr lang="en-US" altLang="es-GT" dirty="0">
                  <a:latin typeface="Times LT Std" pitchFamily="18" charset="0"/>
                </a:rPr>
                <a:t>H</a:t>
              </a:r>
              <a:r>
                <a:rPr lang="en-US" altLang="es-GT" baseline="-25000" dirty="0">
                  <a:latin typeface="Times LT Std" pitchFamily="18" charset="0"/>
                </a:rPr>
                <a:t>8</a:t>
              </a:r>
              <a:r>
                <a:rPr lang="en-US" altLang="es-GT" dirty="0">
                  <a:latin typeface="Times LT Std" pitchFamily="18" charset="0"/>
                </a:rPr>
                <a:t>O</a:t>
              </a: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1516" y="2866"/>
              <a:ext cx="8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60 g C</a:t>
              </a:r>
              <a:r>
                <a:rPr lang="en-US" altLang="es-GT" baseline="-25000">
                  <a:latin typeface="Times LT Std" pitchFamily="18" charset="0"/>
                </a:rPr>
                <a:t>3</a:t>
              </a:r>
              <a:r>
                <a:rPr lang="en-US" altLang="es-GT">
                  <a:latin typeface="Times LT Std" pitchFamily="18" charset="0"/>
                </a:rPr>
                <a:t>H</a:t>
              </a:r>
              <a:r>
                <a:rPr lang="en-US" altLang="es-GT" baseline="-25000">
                  <a:latin typeface="Times LT Std" pitchFamily="18" charset="0"/>
                </a:rPr>
                <a:t>8</a:t>
              </a:r>
              <a:r>
                <a:rPr lang="en-US" altLang="es-GT">
                  <a:latin typeface="Times LT Std" pitchFamily="18" charset="0"/>
                </a:rPr>
                <a:t>O</a:t>
              </a: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1536" y="2880"/>
              <a:ext cx="91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  <p:sp>
          <p:nvSpPr>
            <p:cNvPr id="14" name="Text Box 38"/>
            <p:cNvSpPr txBox="1">
              <a:spLocks noChangeArrowheads="1"/>
            </p:cNvSpPr>
            <p:nvPr/>
          </p:nvSpPr>
          <p:spPr bwMode="auto">
            <a:xfrm>
              <a:off x="1380" y="274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x</a:t>
              </a:r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3962400" y="3960912"/>
            <a:ext cx="2036763" cy="762000"/>
            <a:chOff x="2648" y="2634"/>
            <a:chExt cx="1283" cy="480"/>
          </a:xfrm>
        </p:grpSpPr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2790" y="2634"/>
              <a:ext cx="11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>
                  <a:latin typeface="Times LT Std" pitchFamily="18" charset="0"/>
                </a:rPr>
                <a:t>8 </a:t>
              </a:r>
              <a:r>
                <a:rPr lang="en-US" altLang="es-GT" dirty="0" err="1">
                  <a:latin typeface="Times LT Std" pitchFamily="18" charset="0"/>
                </a:rPr>
                <a:t>mol</a:t>
              </a:r>
              <a:r>
                <a:rPr lang="en-US" altLang="es-GT" dirty="0">
                  <a:latin typeface="Times LT Std" pitchFamily="18" charset="0"/>
                </a:rPr>
                <a:t> </a:t>
              </a:r>
              <a:r>
                <a:rPr lang="en-US" altLang="es-GT" dirty="0" err="1">
                  <a:latin typeface="Times LT Std" pitchFamily="18" charset="0"/>
                </a:rPr>
                <a:t>átomos</a:t>
              </a:r>
              <a:r>
                <a:rPr lang="en-US" altLang="es-GT" dirty="0">
                  <a:latin typeface="Times LT Std" pitchFamily="18" charset="0"/>
                </a:rPr>
                <a:t> H</a:t>
              </a: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2851" y="2864"/>
              <a:ext cx="9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1 mol C</a:t>
              </a:r>
              <a:r>
                <a:rPr lang="en-US" altLang="es-GT" baseline="-25000">
                  <a:latin typeface="Times LT Std" pitchFamily="18" charset="0"/>
                </a:rPr>
                <a:t>3</a:t>
              </a:r>
              <a:r>
                <a:rPr lang="en-US" altLang="es-GT">
                  <a:latin typeface="Times LT Std" pitchFamily="18" charset="0"/>
                </a:rPr>
                <a:t>H</a:t>
              </a:r>
              <a:r>
                <a:rPr lang="en-US" altLang="es-GT" baseline="-25000">
                  <a:latin typeface="Times LT Std" pitchFamily="18" charset="0"/>
                </a:rPr>
                <a:t>8</a:t>
              </a:r>
              <a:r>
                <a:rPr lang="en-US" altLang="es-GT">
                  <a:latin typeface="Times LT Std" pitchFamily="18" charset="0"/>
                </a:rPr>
                <a:t>O</a:t>
              </a: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2800" y="2880"/>
              <a:ext cx="110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2648" y="274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x</a:t>
              </a:r>
            </a:p>
          </p:txBody>
        </p:sp>
      </p:grp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5922963" y="3951387"/>
            <a:ext cx="2916237" cy="762000"/>
            <a:chOff x="3968" y="2634"/>
            <a:chExt cx="1837" cy="480"/>
          </a:xfrm>
        </p:grpSpPr>
        <p:sp>
          <p:nvSpPr>
            <p:cNvPr id="21" name="Text Box 35"/>
            <p:cNvSpPr txBox="1">
              <a:spLocks noChangeArrowheads="1"/>
            </p:cNvSpPr>
            <p:nvPr/>
          </p:nvSpPr>
          <p:spPr bwMode="auto">
            <a:xfrm>
              <a:off x="4047" y="2634"/>
              <a:ext cx="15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>
                  <a:latin typeface="Times LT Std" pitchFamily="18" charset="0"/>
                </a:rPr>
                <a:t>6.022 x 10</a:t>
              </a:r>
              <a:r>
                <a:rPr lang="en-US" altLang="es-GT" baseline="30000" dirty="0">
                  <a:latin typeface="Times LT Std" pitchFamily="18" charset="0"/>
                </a:rPr>
                <a:t>23</a:t>
              </a:r>
              <a:r>
                <a:rPr lang="en-US" altLang="es-GT" dirty="0">
                  <a:latin typeface="Times LT Std" pitchFamily="18" charset="0"/>
                </a:rPr>
                <a:t> </a:t>
              </a:r>
              <a:r>
                <a:rPr lang="en-US" altLang="es-GT" dirty="0" err="1">
                  <a:latin typeface="Times LT Std" pitchFamily="18" charset="0"/>
                </a:rPr>
                <a:t>átomos</a:t>
              </a:r>
              <a:r>
                <a:rPr lang="en-US" altLang="es-GT" dirty="0">
                  <a:latin typeface="Times LT Std" pitchFamily="18" charset="0"/>
                </a:rPr>
                <a:t> H</a:t>
              </a: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4282" y="2864"/>
              <a:ext cx="11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1 mol átomos H</a:t>
              </a:r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4120" y="2880"/>
              <a:ext cx="149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3968" y="274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x</a:t>
              </a: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5599" y="2754"/>
              <a:ext cx="2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=</a:t>
              </a:r>
            </a:p>
          </p:txBody>
        </p:sp>
      </p:grpSp>
      <p:sp>
        <p:nvSpPr>
          <p:cNvPr id="26" name="Line 45"/>
          <p:cNvSpPr>
            <a:spLocks noChangeShapeType="1"/>
          </p:cNvSpPr>
          <p:nvPr/>
        </p:nvSpPr>
        <p:spPr bwMode="auto">
          <a:xfrm flipV="1">
            <a:off x="1295400" y="4199037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flipV="1">
            <a:off x="2895600" y="4351437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 flipV="1">
            <a:off x="2771800" y="3988296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 flipV="1">
            <a:off x="4724400" y="4351437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30" name="Line 49"/>
          <p:cNvSpPr>
            <a:spLocks noChangeShapeType="1"/>
          </p:cNvSpPr>
          <p:nvPr/>
        </p:nvSpPr>
        <p:spPr bwMode="auto">
          <a:xfrm flipV="1">
            <a:off x="4572000" y="3970437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31" name="Line 50"/>
          <p:cNvSpPr>
            <a:spLocks noChangeShapeType="1"/>
          </p:cNvSpPr>
          <p:nvPr/>
        </p:nvSpPr>
        <p:spPr bwMode="auto">
          <a:xfrm flipV="1">
            <a:off x="6821760" y="4351437"/>
            <a:ext cx="990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pic>
        <p:nvPicPr>
          <p:cNvPr id="32" name="Picture 49" descr="i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55116"/>
            <a:ext cx="12350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0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6288" y="175741"/>
            <a:ext cx="55483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La</a:t>
            </a:r>
            <a:r>
              <a:rPr lang="en-US" altLang="es-GT" b="1" i="1" dirty="0">
                <a:latin typeface="Times LT Std" pitchFamily="18" charset="0"/>
              </a:rPr>
              <a:t> </a:t>
            </a:r>
            <a:r>
              <a:rPr lang="en-US" altLang="es-GT" b="1" i="1" dirty="0" err="1">
                <a:latin typeface="Times LT Std" pitchFamily="18" charset="0"/>
              </a:rPr>
              <a:t>masa</a:t>
            </a:r>
            <a:r>
              <a:rPr lang="en-US" altLang="es-GT" b="1" i="1" dirty="0">
                <a:latin typeface="Times LT Std" pitchFamily="18" charset="0"/>
              </a:rPr>
              <a:t> </a:t>
            </a:r>
            <a:r>
              <a:rPr lang="en-US" altLang="es-GT" b="1" i="1" dirty="0" err="1">
                <a:latin typeface="Times LT Std" pitchFamily="18" charset="0"/>
              </a:rPr>
              <a:t>formular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es</a:t>
            </a:r>
            <a:r>
              <a:rPr lang="en-US" altLang="es-GT" dirty="0">
                <a:latin typeface="Times LT Std" pitchFamily="18" charset="0"/>
              </a:rPr>
              <a:t> la </a:t>
            </a:r>
            <a:r>
              <a:rPr lang="en-US" altLang="es-GT" dirty="0" err="1">
                <a:latin typeface="Times LT Std" pitchFamily="18" charset="0"/>
              </a:rPr>
              <a:t>suma</a:t>
            </a:r>
            <a:r>
              <a:rPr lang="en-US" altLang="es-GT" dirty="0">
                <a:latin typeface="Times LT Std" pitchFamily="18" charset="0"/>
              </a:rPr>
              <a:t> de </a:t>
            </a:r>
            <a:r>
              <a:rPr lang="en-US" altLang="es-GT" dirty="0" err="1">
                <a:latin typeface="Times LT Std" pitchFamily="18" charset="0"/>
              </a:rPr>
              <a:t>las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masas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atómicas</a:t>
            </a:r>
            <a:r>
              <a:rPr lang="en-US" altLang="es-GT" dirty="0">
                <a:latin typeface="Times LT Std" pitchFamily="18" charset="0"/>
              </a:rPr>
              <a:t> </a:t>
            </a:r>
          </a:p>
          <a:p>
            <a:r>
              <a:rPr lang="en-US" altLang="es-GT" dirty="0">
                <a:latin typeface="Times LT Std" pitchFamily="18" charset="0"/>
              </a:rPr>
              <a:t>(en </a:t>
            </a:r>
            <a:r>
              <a:rPr lang="en-US" altLang="es-GT" dirty="0" err="1">
                <a:latin typeface="Times LT Std" pitchFamily="18" charset="0"/>
              </a:rPr>
              <a:t>uma</a:t>
            </a:r>
            <a:r>
              <a:rPr lang="en-US" altLang="es-GT" dirty="0">
                <a:latin typeface="Times LT Std" pitchFamily="18" charset="0"/>
              </a:rPr>
              <a:t>) en </a:t>
            </a:r>
            <a:r>
              <a:rPr lang="en-US" altLang="es-GT" dirty="0" err="1">
                <a:latin typeface="Times LT Std" pitchFamily="18" charset="0"/>
              </a:rPr>
              <a:t>una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fórmula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unitaria</a:t>
            </a:r>
            <a:r>
              <a:rPr lang="en-US" altLang="es-GT" dirty="0">
                <a:latin typeface="Times LT Std" pitchFamily="18" charset="0"/>
              </a:rPr>
              <a:t> de un </a:t>
            </a:r>
            <a:r>
              <a:rPr lang="en-US" altLang="es-GT" dirty="0" err="1">
                <a:latin typeface="Times LT Std" pitchFamily="18" charset="0"/>
              </a:rPr>
              <a:t>compuesto</a:t>
            </a:r>
            <a:r>
              <a:rPr lang="en-US" altLang="es-GT" dirty="0">
                <a:latin typeface="Times LT Std" pitchFamily="18" charset="0"/>
              </a:rPr>
              <a:t> </a:t>
            </a:r>
          </a:p>
          <a:p>
            <a:r>
              <a:rPr lang="en-US" altLang="es-GT" dirty="0" err="1">
                <a:latin typeface="Times LT Std" pitchFamily="18" charset="0"/>
              </a:rPr>
              <a:t>iónico</a:t>
            </a:r>
            <a:r>
              <a:rPr lang="en-US" altLang="es-GT" dirty="0">
                <a:latin typeface="Times LT Std" pitchFamily="18" charset="0"/>
              </a:rPr>
              <a:t>.</a:t>
            </a:r>
            <a:endParaRPr lang="en-US" altLang="es-GT" b="1" i="1" dirty="0">
              <a:latin typeface="Times LT Std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76800" y="1118716"/>
            <a:ext cx="928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GT" dirty="0">
                <a:latin typeface="Times LT Std" pitchFamily="18" charset="0"/>
              </a:rPr>
              <a:t>1Na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821488" y="1220316"/>
            <a:ext cx="1255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22.99 </a:t>
            </a:r>
            <a:r>
              <a:rPr lang="en-US" altLang="es-GT" dirty="0" err="1">
                <a:latin typeface="Times LT Std" pitchFamily="18" charset="0"/>
              </a:rPr>
              <a:t>uma</a:t>
            </a:r>
            <a:endParaRPr lang="en-US" altLang="es-GT" dirty="0">
              <a:latin typeface="Times LT Std" pitchFamily="18" charset="0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891088" y="1761654"/>
            <a:ext cx="3249612" cy="403225"/>
            <a:chOff x="3321" y="1413"/>
            <a:chExt cx="2047" cy="254"/>
          </a:xfrm>
        </p:grpSpPr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321" y="1413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>
                  <a:latin typeface="Times LT Std" pitchFamily="18" charset="0"/>
                </a:rPr>
                <a:t>1Cl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4407" y="1417"/>
              <a:ext cx="9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GT" dirty="0">
                  <a:latin typeface="Times LT Std" pitchFamily="18" charset="0"/>
                </a:rPr>
                <a:t>+  35.45 </a:t>
              </a:r>
              <a:r>
                <a:rPr lang="en-US" altLang="es-GT" dirty="0" err="1">
                  <a:latin typeface="Times LT Std" pitchFamily="18" charset="0"/>
                </a:rPr>
                <a:t>uma</a:t>
              </a:r>
              <a:endParaRPr lang="en-US" altLang="es-GT" dirty="0">
                <a:latin typeface="Times LT Std" pitchFamily="18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3984" y="1637"/>
              <a:ext cx="133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4891088" y="2218854"/>
            <a:ext cx="3186112" cy="411162"/>
            <a:chOff x="3081" y="1709"/>
            <a:chExt cx="2007" cy="259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081" y="1709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NaCl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4297" y="1718"/>
              <a:ext cx="7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58.44 uma</a:t>
              </a:r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828800" y="3544416"/>
            <a:ext cx="5486400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s-GT" dirty="0">
                <a:latin typeface="Times LT Std" pitchFamily="18" charset="0"/>
              </a:rPr>
              <a:t>Para </a:t>
            </a:r>
            <a:r>
              <a:rPr lang="en-US" altLang="es-GT" dirty="0" err="1">
                <a:latin typeface="Times LT Std" pitchFamily="18" charset="0"/>
              </a:rPr>
              <a:t>cualquier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compuesto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iónico</a:t>
            </a:r>
            <a:endParaRPr lang="en-US" altLang="es-GT" dirty="0">
              <a:latin typeface="Times LT Std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masa</a:t>
            </a:r>
            <a:r>
              <a:rPr lang="en-US" altLang="es-GT" dirty="0">
                <a:latin typeface="Times LT Std" pitchFamily="18" charset="0"/>
              </a:rPr>
              <a:t> de la </a:t>
            </a:r>
            <a:r>
              <a:rPr lang="en-US" altLang="es-GT" dirty="0" err="1">
                <a:latin typeface="Times LT Std" pitchFamily="18" charset="0"/>
              </a:rPr>
              <a:t>fórmula</a:t>
            </a:r>
            <a:r>
              <a:rPr lang="en-US" altLang="es-GT" dirty="0">
                <a:latin typeface="Times LT Std" pitchFamily="18" charset="0"/>
              </a:rPr>
              <a:t> (</a:t>
            </a:r>
            <a:r>
              <a:rPr lang="en-US" altLang="es-GT" dirty="0" err="1">
                <a:latin typeface="Times LT Std" pitchFamily="18" charset="0"/>
              </a:rPr>
              <a:t>uma</a:t>
            </a:r>
            <a:r>
              <a:rPr lang="en-US" altLang="es-GT" dirty="0">
                <a:latin typeface="Times LT Std" pitchFamily="18" charset="0"/>
              </a:rPr>
              <a:t>) = </a:t>
            </a:r>
            <a:r>
              <a:rPr lang="en-US" altLang="es-GT" dirty="0" err="1">
                <a:latin typeface="Times LT Std" pitchFamily="18" charset="0"/>
              </a:rPr>
              <a:t>masa</a:t>
            </a:r>
            <a:r>
              <a:rPr lang="en-US" altLang="es-GT" dirty="0">
                <a:latin typeface="Times LT Std" pitchFamily="18" charset="0"/>
              </a:rPr>
              <a:t> molar (</a:t>
            </a:r>
            <a:r>
              <a:rPr lang="en-US" altLang="es-GT" dirty="0" err="1">
                <a:latin typeface="Times LT Std" pitchFamily="18" charset="0"/>
              </a:rPr>
              <a:t>gramos</a:t>
            </a:r>
            <a:r>
              <a:rPr lang="en-US" altLang="es-GT" dirty="0">
                <a:latin typeface="Times LT Std" pitchFamily="18" charset="0"/>
              </a:rPr>
              <a:t>)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597150" y="4611216"/>
            <a:ext cx="39544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dirty="0">
                <a:latin typeface="Times LT Std" pitchFamily="18" charset="0"/>
              </a:rPr>
              <a:t>1 </a:t>
            </a:r>
            <a:r>
              <a:rPr lang="en-US" altLang="es-GT" dirty="0" err="1">
                <a:latin typeface="Times LT Std" pitchFamily="18" charset="0"/>
              </a:rPr>
              <a:t>fórmula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unitaria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NaCl</a:t>
            </a:r>
            <a:r>
              <a:rPr lang="en-US" altLang="es-GT" dirty="0">
                <a:latin typeface="Times LT Std" pitchFamily="18" charset="0"/>
              </a:rPr>
              <a:t> = 58.44 </a:t>
            </a:r>
            <a:r>
              <a:rPr lang="en-US" altLang="es-GT" dirty="0" err="1">
                <a:latin typeface="Times LT Std" pitchFamily="18" charset="0"/>
              </a:rPr>
              <a:t>uma</a:t>
            </a:r>
            <a:endParaRPr lang="en-US" altLang="es-GT" dirty="0">
              <a:latin typeface="Times LT Std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s-GT" dirty="0">
                <a:latin typeface="Times LT Std" pitchFamily="18" charset="0"/>
              </a:rPr>
              <a:t>1 </a:t>
            </a:r>
            <a:r>
              <a:rPr lang="en-US" altLang="es-GT" dirty="0" err="1"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NaCl</a:t>
            </a:r>
            <a:r>
              <a:rPr lang="en-US" altLang="es-GT" dirty="0">
                <a:latin typeface="Times LT Std" pitchFamily="18" charset="0"/>
              </a:rPr>
              <a:t> = 58.44 g </a:t>
            </a:r>
            <a:r>
              <a:rPr lang="en-US" altLang="es-GT" dirty="0" err="1">
                <a:latin typeface="Times LT Std" pitchFamily="18" charset="0"/>
              </a:rPr>
              <a:t>NaCl</a:t>
            </a:r>
            <a:r>
              <a:rPr lang="en-US" altLang="es-GT" dirty="0">
                <a:latin typeface="Times LT Std" pitchFamily="18" charset="0"/>
              </a:rPr>
              <a:t> </a:t>
            </a:r>
          </a:p>
        </p:txBody>
      </p: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1058863" y="1258416"/>
            <a:ext cx="2827337" cy="1957388"/>
            <a:chOff x="272" y="768"/>
            <a:chExt cx="2289" cy="1584"/>
          </a:xfrm>
        </p:grpSpPr>
        <p:pic>
          <p:nvPicPr>
            <p:cNvPr id="17" name="Picture 19" descr="f002_13l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001" r="69687" b="23746"/>
            <a:stretch>
              <a:fillRect/>
            </a:stretch>
          </p:blipFill>
          <p:spPr bwMode="auto">
            <a:xfrm>
              <a:off x="272" y="768"/>
              <a:ext cx="1552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1977" y="1369"/>
              <a:ext cx="584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 err="1">
                  <a:latin typeface="Times LT Std" pitchFamily="18" charset="0"/>
                </a:rPr>
                <a:t>NaCl</a:t>
              </a:r>
              <a:endParaRPr lang="en-US" altLang="es-GT" dirty="0">
                <a:latin typeface="Times LT Std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47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00188" y="764704"/>
            <a:ext cx="614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¿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Cuál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es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la 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masa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400" dirty="0" err="1">
                <a:solidFill>
                  <a:srgbClr val="FFFF00"/>
                </a:solidFill>
                <a:latin typeface="Times LT Std" pitchFamily="18" charset="0"/>
              </a:rPr>
              <a:t>formular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de Ca</a:t>
            </a:r>
            <a:r>
              <a:rPr lang="en-US" altLang="es-GT" sz="2400" baseline="-25000" dirty="0">
                <a:solidFill>
                  <a:srgbClr val="FFFF00"/>
                </a:solidFill>
                <a:latin typeface="Times LT Std" pitchFamily="18" charset="0"/>
              </a:rPr>
              <a:t>3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(PO</a:t>
            </a:r>
            <a:r>
              <a:rPr lang="en-US" altLang="es-GT" sz="2400" baseline="-25000" dirty="0">
                <a:solidFill>
                  <a:srgbClr val="FFFF00"/>
                </a:solidFill>
                <a:latin typeface="Times LT Std" pitchFamily="18" charset="0"/>
              </a:rPr>
              <a:t>4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)</a:t>
            </a:r>
            <a:r>
              <a:rPr lang="en-US" altLang="es-GT" sz="2400" baseline="-25000" dirty="0">
                <a:solidFill>
                  <a:srgbClr val="FFFF00"/>
                </a:solidFill>
                <a:latin typeface="Times LT Std" pitchFamily="18" charset="0"/>
              </a:rPr>
              <a:t>2</a:t>
            </a:r>
            <a:r>
              <a:rPr lang="en-US" altLang="es-GT" sz="2400" dirty="0">
                <a:solidFill>
                  <a:srgbClr val="FFFF00"/>
                </a:solidFill>
                <a:latin typeface="Times LT Std" pitchFamily="18" charset="0"/>
              </a:rPr>
              <a:t> ?</a:t>
            </a: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2222500" y="1861667"/>
            <a:ext cx="4711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800" dirty="0">
                <a:latin typeface="Times LT Std" pitchFamily="18" charset="0"/>
              </a:rPr>
              <a:t>1 </a:t>
            </a:r>
            <a:r>
              <a:rPr lang="en-US" altLang="es-GT" sz="2800" dirty="0" err="1">
                <a:latin typeface="Times LT Std" pitchFamily="18" charset="0"/>
              </a:rPr>
              <a:t>fórmula</a:t>
            </a:r>
            <a:r>
              <a:rPr lang="en-US" altLang="es-GT" sz="2800" dirty="0">
                <a:latin typeface="Times LT Std" pitchFamily="18" charset="0"/>
              </a:rPr>
              <a:t> </a:t>
            </a:r>
            <a:r>
              <a:rPr lang="en-US" altLang="es-GT" sz="2800" dirty="0" err="1">
                <a:latin typeface="Times LT Std" pitchFamily="18" charset="0"/>
              </a:rPr>
              <a:t>unitaria</a:t>
            </a:r>
            <a:r>
              <a:rPr lang="en-US" altLang="es-GT" sz="2800" dirty="0">
                <a:latin typeface="Times LT Std" pitchFamily="18" charset="0"/>
              </a:rPr>
              <a:t> de Ca</a:t>
            </a:r>
            <a:r>
              <a:rPr lang="en-US" altLang="es-GT" sz="2800" baseline="-25000" dirty="0">
                <a:latin typeface="Times LT Std" pitchFamily="18" charset="0"/>
              </a:rPr>
              <a:t>3</a:t>
            </a:r>
            <a:r>
              <a:rPr lang="en-US" altLang="es-GT" sz="2800" dirty="0">
                <a:latin typeface="Times LT Std" pitchFamily="18" charset="0"/>
              </a:rPr>
              <a:t>(PO</a:t>
            </a:r>
            <a:r>
              <a:rPr lang="en-US" altLang="es-GT" sz="2800" baseline="-25000" dirty="0">
                <a:latin typeface="Times LT Std" pitchFamily="18" charset="0"/>
              </a:rPr>
              <a:t>4</a:t>
            </a:r>
            <a:r>
              <a:rPr lang="en-US" altLang="es-GT" sz="2800" dirty="0">
                <a:latin typeface="Times LT Std" pitchFamily="18" charset="0"/>
              </a:rPr>
              <a:t>)</a:t>
            </a:r>
            <a:r>
              <a:rPr lang="en-US" altLang="es-GT" sz="2800" baseline="-25000" dirty="0">
                <a:latin typeface="Times LT Std" pitchFamily="18" charset="0"/>
              </a:rPr>
              <a:t>2</a:t>
            </a:r>
            <a:endParaRPr lang="en-US" altLang="es-GT" sz="2800" dirty="0">
              <a:latin typeface="Times LT Std" pitchFamily="18" charset="0"/>
            </a:endParaRP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679700" y="2547467"/>
            <a:ext cx="3292475" cy="525462"/>
            <a:chOff x="614" y="2007"/>
            <a:chExt cx="2074" cy="331"/>
          </a:xfrm>
        </p:grpSpPr>
        <p:sp>
          <p:nvSpPr>
            <p:cNvPr id="7" name="Text Box 35"/>
            <p:cNvSpPr txBox="1">
              <a:spLocks noChangeArrowheads="1"/>
            </p:cNvSpPr>
            <p:nvPr/>
          </p:nvSpPr>
          <p:spPr bwMode="auto">
            <a:xfrm>
              <a:off x="614" y="2011"/>
              <a:ext cx="5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800" dirty="0">
                  <a:latin typeface="Times LT Std" pitchFamily="18" charset="0"/>
                </a:rPr>
                <a:t>3 </a:t>
              </a:r>
              <a:r>
                <a:rPr lang="en-US" altLang="es-GT" sz="2800" dirty="0" err="1">
                  <a:latin typeface="Times LT Std" pitchFamily="18" charset="0"/>
                </a:rPr>
                <a:t>Ca</a:t>
              </a:r>
              <a:endParaRPr lang="en-US" altLang="es-GT" sz="2800" dirty="0">
                <a:latin typeface="Times LT Std" pitchFamily="18" charset="0"/>
              </a:endParaRPr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1732" y="2007"/>
              <a:ext cx="9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GT" sz="2800">
                  <a:latin typeface="Times LT Std" pitchFamily="18" charset="0"/>
                </a:rPr>
                <a:t>3 x 40.08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679700" y="3098329"/>
            <a:ext cx="3292475" cy="519113"/>
            <a:chOff x="614" y="2354"/>
            <a:chExt cx="2074" cy="327"/>
          </a:xfrm>
        </p:grpSpPr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614" y="2354"/>
              <a:ext cx="4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800">
                  <a:latin typeface="Times LT Std" pitchFamily="18" charset="0"/>
                </a:rPr>
                <a:t>2 P</a:t>
              </a: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1732" y="2354"/>
              <a:ext cx="9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GT" sz="2800">
                  <a:latin typeface="Times LT Std" pitchFamily="18" charset="0"/>
                </a:rPr>
                <a:t>2 x 30.97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2679700" y="3631729"/>
            <a:ext cx="3292475" cy="525463"/>
            <a:chOff x="614" y="2690"/>
            <a:chExt cx="2074" cy="331"/>
          </a:xfrm>
        </p:grpSpPr>
        <p:sp>
          <p:nvSpPr>
            <p:cNvPr id="13" name="Text Box 37"/>
            <p:cNvSpPr txBox="1">
              <a:spLocks noChangeArrowheads="1"/>
            </p:cNvSpPr>
            <p:nvPr/>
          </p:nvSpPr>
          <p:spPr bwMode="auto">
            <a:xfrm>
              <a:off x="614" y="2690"/>
              <a:ext cx="4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800" dirty="0">
                  <a:latin typeface="Times LT Std" pitchFamily="18" charset="0"/>
                </a:rPr>
                <a:t>8 O</a:t>
              </a:r>
            </a:p>
          </p:txBody>
        </p: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1342" y="2694"/>
              <a:ext cx="1346" cy="327"/>
              <a:chOff x="2160" y="3739"/>
              <a:chExt cx="1346" cy="327"/>
            </a:xfrm>
          </p:grpSpPr>
          <p:sp>
            <p:nvSpPr>
              <p:cNvPr id="15" name="Text Box 40"/>
              <p:cNvSpPr txBox="1">
                <a:spLocks noChangeArrowheads="1"/>
              </p:cNvSpPr>
              <p:nvPr/>
            </p:nvSpPr>
            <p:spPr bwMode="auto">
              <a:xfrm>
                <a:off x="2256" y="3739"/>
                <a:ext cx="125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/>
                <a:r>
                  <a:rPr lang="en-US" altLang="es-GT" sz="2800" dirty="0">
                    <a:latin typeface="Times LT Std" pitchFamily="18" charset="0"/>
                  </a:rPr>
                  <a:t>+   8 x 16.00</a:t>
                </a:r>
              </a:p>
            </p:txBody>
          </p:sp>
          <p:sp>
            <p:nvSpPr>
              <p:cNvPr id="16" name="Line 41"/>
              <p:cNvSpPr>
                <a:spLocks noChangeShapeType="1"/>
              </p:cNvSpPr>
              <p:nvPr/>
            </p:nvSpPr>
            <p:spPr bwMode="auto">
              <a:xfrm>
                <a:off x="2160" y="4032"/>
                <a:ext cx="13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GT"/>
              </a:p>
            </p:txBody>
          </p:sp>
        </p:grpSp>
      </p:grp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4150023" y="4131792"/>
            <a:ext cx="186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800">
                <a:latin typeface="Times LT Std" pitchFamily="18" charset="0"/>
              </a:rPr>
              <a:t>310.18 uma</a:t>
            </a:r>
          </a:p>
        </p:txBody>
      </p:sp>
      <p:pic>
        <p:nvPicPr>
          <p:cNvPr id="18" name="Picture 49" descr="in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255116"/>
            <a:ext cx="12350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4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5800" y="1303933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b="1" i="1" dirty="0" err="1">
                <a:latin typeface="Times LT Std" pitchFamily="18" charset="0"/>
              </a:rPr>
              <a:t>Composición</a:t>
            </a:r>
            <a:r>
              <a:rPr lang="en-US" altLang="es-GT" b="1" i="1" dirty="0">
                <a:latin typeface="Times LT Std" pitchFamily="18" charset="0"/>
              </a:rPr>
              <a:t> </a:t>
            </a:r>
            <a:r>
              <a:rPr lang="en-US" altLang="es-GT" b="1" i="1" dirty="0" err="1">
                <a:latin typeface="Times LT Std" pitchFamily="18" charset="0"/>
              </a:rPr>
              <a:t>porcentual</a:t>
            </a:r>
            <a:r>
              <a:rPr lang="en-US" altLang="es-GT" b="1" i="1" dirty="0">
                <a:latin typeface="Times LT Std" pitchFamily="18" charset="0"/>
              </a:rPr>
              <a:t> </a:t>
            </a:r>
            <a:r>
              <a:rPr lang="en-US" altLang="es-GT" dirty="0">
                <a:latin typeface="Times LT Std" pitchFamily="18" charset="0"/>
              </a:rPr>
              <a:t>de un </a:t>
            </a:r>
            <a:r>
              <a:rPr lang="en-US" altLang="es-GT" dirty="0" err="1">
                <a:latin typeface="Times LT Std" pitchFamily="18" charset="0"/>
              </a:rPr>
              <a:t>elemento</a:t>
            </a:r>
            <a:r>
              <a:rPr lang="en-US" altLang="es-GT" dirty="0">
                <a:latin typeface="Times LT Std" pitchFamily="18" charset="0"/>
              </a:rPr>
              <a:t> en un </a:t>
            </a:r>
            <a:r>
              <a:rPr lang="en-US" altLang="es-GT" dirty="0" err="1">
                <a:latin typeface="Times LT Std" pitchFamily="18" charset="0"/>
              </a:rPr>
              <a:t>compuesto</a:t>
            </a:r>
            <a:r>
              <a:rPr lang="en-US" altLang="es-GT" dirty="0">
                <a:latin typeface="Times LT Std" pitchFamily="18" charset="0"/>
              </a:rPr>
              <a:t> =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9800" y="1750517"/>
            <a:ext cx="4678363" cy="814387"/>
            <a:chOff x="1238" y="2201"/>
            <a:chExt cx="2947" cy="51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382" y="2201"/>
              <a:ext cx="19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i="1">
                  <a:solidFill>
                    <a:srgbClr val="FF0000"/>
                  </a:solidFill>
                  <a:latin typeface="Times LT Std" pitchFamily="18" charset="0"/>
                </a:rPr>
                <a:t>n</a:t>
              </a:r>
              <a:r>
                <a:rPr lang="en-US" altLang="es-GT">
                  <a:latin typeface="Times LT Std" pitchFamily="18" charset="0"/>
                </a:rPr>
                <a:t> x masa molar del elemento</a:t>
              </a:r>
              <a:endParaRPr lang="en-US" altLang="es-GT" i="1">
                <a:latin typeface="Times LT Std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438" y="2464"/>
              <a:ext cx="18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 err="1">
                  <a:latin typeface="Times LT Std" pitchFamily="18" charset="0"/>
                </a:rPr>
                <a:t>masa</a:t>
              </a:r>
              <a:r>
                <a:rPr lang="en-US" altLang="es-GT" dirty="0">
                  <a:latin typeface="Times LT Std" pitchFamily="18" charset="0"/>
                </a:rPr>
                <a:t> molar del </a:t>
              </a:r>
              <a:r>
                <a:rPr lang="en-US" altLang="es-GT" dirty="0" err="1">
                  <a:latin typeface="Times LT Std" pitchFamily="18" charset="0"/>
                </a:rPr>
                <a:t>compuesto</a:t>
              </a:r>
              <a:endParaRPr lang="en-US" altLang="es-GT" dirty="0">
                <a:latin typeface="Times LT Std" pitchFamily="18" charset="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238" y="2448"/>
              <a:ext cx="22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542" y="2320"/>
              <a:ext cx="64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x 100%</a:t>
              </a: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62000" y="2672085"/>
            <a:ext cx="662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i="1" dirty="0">
                <a:solidFill>
                  <a:srgbClr val="FF0000"/>
                </a:solidFill>
                <a:latin typeface="Times LT Std" pitchFamily="18" charset="0"/>
              </a:rPr>
              <a:t>n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es</a:t>
            </a:r>
            <a:r>
              <a:rPr lang="en-US" altLang="es-GT" dirty="0">
                <a:latin typeface="Times LT Std" pitchFamily="18" charset="0"/>
              </a:rPr>
              <a:t> el </a:t>
            </a:r>
            <a:r>
              <a:rPr lang="en-US" altLang="es-GT" dirty="0" err="1">
                <a:latin typeface="Times LT Std" pitchFamily="18" charset="0"/>
              </a:rPr>
              <a:t>número</a:t>
            </a:r>
            <a:r>
              <a:rPr lang="en-US" altLang="es-GT" dirty="0">
                <a:latin typeface="Times LT Std" pitchFamily="18" charset="0"/>
              </a:rPr>
              <a:t> de moles del </a:t>
            </a:r>
            <a:r>
              <a:rPr lang="en-US" altLang="es-GT" dirty="0" err="1">
                <a:latin typeface="Times LT Std" pitchFamily="18" charset="0"/>
              </a:rPr>
              <a:t>elemento</a:t>
            </a:r>
            <a:r>
              <a:rPr lang="en-US" altLang="es-GT" dirty="0">
                <a:latin typeface="Times LT Std" pitchFamily="18" charset="0"/>
              </a:rPr>
              <a:t> en </a:t>
            </a:r>
            <a:r>
              <a:rPr lang="en-US" altLang="es-GT" dirty="0">
                <a:solidFill>
                  <a:srgbClr val="FF0000"/>
                </a:solidFill>
                <a:latin typeface="Times LT Std" pitchFamily="18" charset="0"/>
              </a:rPr>
              <a:t>1 </a:t>
            </a:r>
            <a:r>
              <a:rPr lang="en-US" altLang="es-GT" dirty="0" err="1">
                <a:solidFill>
                  <a:srgbClr val="FF0000"/>
                </a:solidFill>
                <a:latin typeface="Times LT Std" pitchFamily="18" charset="0"/>
              </a:rPr>
              <a:t>mol</a:t>
            </a:r>
            <a:r>
              <a:rPr lang="en-US" altLang="es-GT" dirty="0">
                <a:latin typeface="Times LT Std" pitchFamily="18" charset="0"/>
              </a:rPr>
              <a:t> del </a:t>
            </a:r>
            <a:r>
              <a:rPr lang="en-US" altLang="es-GT" dirty="0" err="1">
                <a:latin typeface="Times LT Std" pitchFamily="18" charset="0"/>
              </a:rPr>
              <a:t>compuesto</a:t>
            </a:r>
            <a:endParaRPr lang="en-US" altLang="es-GT" i="1" dirty="0">
              <a:latin typeface="Times LT Std" pitchFamily="18" charset="0"/>
            </a:endParaRP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066800" y="3435896"/>
            <a:ext cx="2362200" cy="1927225"/>
            <a:chOff x="48" y="1968"/>
            <a:chExt cx="2016" cy="1644"/>
          </a:xfrm>
        </p:grpSpPr>
        <p:pic>
          <p:nvPicPr>
            <p:cNvPr id="12" name="Picture 9" descr="cha56011_ma031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968"/>
              <a:ext cx="2016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63" y="3299"/>
              <a:ext cx="699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C</a:t>
              </a:r>
              <a:r>
                <a:rPr lang="en-US" altLang="es-GT" sz="1800" baseline="-25000">
                  <a:latin typeface="Times LT Std" pitchFamily="18" charset="0"/>
                </a:rPr>
                <a:t>2</a:t>
              </a:r>
              <a:r>
                <a:rPr lang="en-US" altLang="es-GT" sz="1800">
                  <a:latin typeface="Times LT Std" pitchFamily="18" charset="0"/>
                </a:rPr>
                <a:t>H</a:t>
              </a:r>
              <a:r>
                <a:rPr lang="en-US" altLang="es-GT" sz="1800" baseline="-25000">
                  <a:latin typeface="Times LT Std" pitchFamily="18" charset="0"/>
                </a:rPr>
                <a:t>6</a:t>
              </a:r>
              <a:r>
                <a:rPr lang="en-US" altLang="es-GT" sz="1800">
                  <a:latin typeface="Times LT Std" pitchFamily="18" charset="0"/>
                </a:rPr>
                <a:t>O</a:t>
              </a: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3994150" y="3122860"/>
            <a:ext cx="4540250" cy="738188"/>
            <a:chOff x="2440" y="2064"/>
            <a:chExt cx="2860" cy="465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40" y="2176"/>
              <a:ext cx="4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%C =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976" y="2064"/>
              <a:ext cx="8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solidFill>
                    <a:srgbClr val="FF0000"/>
                  </a:solidFill>
                  <a:latin typeface="Times LT Std" pitchFamily="18" charset="0"/>
                </a:rPr>
                <a:t>2</a:t>
              </a:r>
              <a:r>
                <a:rPr lang="en-US" altLang="es-GT" sz="1800">
                  <a:latin typeface="Times LT Std" pitchFamily="18" charset="0"/>
                </a:rPr>
                <a:t> x (12.01 g)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195" y="2296"/>
              <a:ext cx="5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46.07 g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024" y="2304"/>
              <a:ext cx="110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4133" y="2176"/>
              <a:ext cx="11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x 100% = 52.14%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3994150" y="3873028"/>
            <a:ext cx="4540250" cy="738188"/>
            <a:chOff x="2440" y="2064"/>
            <a:chExt cx="2860" cy="465"/>
          </a:xfrm>
        </p:grpSpPr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440" y="2176"/>
              <a:ext cx="4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%H =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976" y="2064"/>
              <a:ext cx="8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solidFill>
                    <a:srgbClr val="FF0000"/>
                  </a:solidFill>
                  <a:latin typeface="Times LT Std" pitchFamily="18" charset="0"/>
                </a:rPr>
                <a:t>6</a:t>
              </a:r>
              <a:r>
                <a:rPr lang="en-US" altLang="es-GT" sz="1800">
                  <a:latin typeface="Times LT Std" pitchFamily="18" charset="0"/>
                </a:rPr>
                <a:t> x (1.008 g)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195" y="2296"/>
              <a:ext cx="5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46.07 g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133" y="2176"/>
              <a:ext cx="11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x 100% = 13.13%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024" y="2304"/>
              <a:ext cx="110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3994150" y="4635028"/>
            <a:ext cx="4540250" cy="738188"/>
            <a:chOff x="2440" y="2064"/>
            <a:chExt cx="2860" cy="465"/>
          </a:xfrm>
        </p:grpSpPr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2440" y="2176"/>
              <a:ext cx="4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%O =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2976" y="2064"/>
              <a:ext cx="8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 dirty="0">
                  <a:solidFill>
                    <a:srgbClr val="FF0000"/>
                  </a:solidFill>
                  <a:latin typeface="Times LT Std" pitchFamily="18" charset="0"/>
                </a:rPr>
                <a:t>1</a:t>
              </a:r>
              <a:r>
                <a:rPr lang="en-US" altLang="es-GT" sz="1800" dirty="0">
                  <a:latin typeface="Times LT Std" pitchFamily="18" charset="0"/>
                </a:rPr>
                <a:t> x (16.00 g)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195" y="2296"/>
              <a:ext cx="5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46.07 g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133" y="2176"/>
              <a:ext cx="11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x 100% = 34.73%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3024" y="2304"/>
              <a:ext cx="110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614863" y="5428209"/>
            <a:ext cx="3767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>
                <a:latin typeface="Times LT Std" pitchFamily="18" charset="0"/>
              </a:rPr>
              <a:t>52.14% + 13.13% + 34.73% = 100.0%</a:t>
            </a: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1259632" y="533623"/>
            <a:ext cx="6684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Composición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porcentual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de los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compuestos</a:t>
            </a:r>
            <a:endParaRPr lang="en-US" altLang="es-GT" sz="28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8D418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25" y="709613"/>
            <a:ext cx="27670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46711" y="455613"/>
            <a:ext cx="480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Determine la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fórmula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de un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compuesto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que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tiene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la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siguiente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composición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porcentual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en peso:          </a:t>
            </a:r>
          </a:p>
          <a:p>
            <a:pPr>
              <a:spcBef>
                <a:spcPct val="50000"/>
              </a:spcBef>
            </a:pP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 24.75 % K,  34.77 % </a:t>
            </a:r>
            <a:r>
              <a:rPr lang="en-US" altLang="es-GT" sz="1800" dirty="0" err="1">
                <a:solidFill>
                  <a:srgbClr val="FFFF00"/>
                </a:solidFill>
                <a:latin typeface="Times LT Std" pitchFamily="18" charset="0"/>
              </a:rPr>
              <a:t>Mn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, 40.51 % O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97014" y="2157413"/>
            <a:ext cx="1787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i="1" dirty="0" err="1">
                <a:latin typeface="Times LT Std" pitchFamily="18" charset="0"/>
              </a:rPr>
              <a:t>n</a:t>
            </a:r>
            <a:r>
              <a:rPr lang="en-US" altLang="es-GT" sz="1800" baseline="-25000" dirty="0" err="1">
                <a:latin typeface="Times LT Std" pitchFamily="18" charset="0"/>
              </a:rPr>
              <a:t>K</a:t>
            </a:r>
            <a:r>
              <a:rPr lang="en-US" altLang="es-GT" sz="1800" dirty="0">
                <a:latin typeface="Times LT Std" pitchFamily="18" charset="0"/>
              </a:rPr>
              <a:t> = 24.75 g K x </a:t>
            </a:r>
            <a:endParaRPr lang="en-US" altLang="es-GT" sz="1800" i="1" dirty="0">
              <a:latin typeface="Times LT Std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046664" y="2117726"/>
            <a:ext cx="170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= 0.633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K</a:t>
            </a: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5624264" y="1989138"/>
            <a:ext cx="1468437" cy="752475"/>
            <a:chOff x="2390" y="3428"/>
            <a:chExt cx="925" cy="474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475" y="3428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 dirty="0">
                  <a:latin typeface="Times LT Std" pitchFamily="18" charset="0"/>
                </a:rPr>
                <a:t>1 </a:t>
              </a:r>
              <a:r>
                <a:rPr lang="en-US" altLang="es-GT" sz="1800" dirty="0" err="1">
                  <a:latin typeface="Times LT Std" pitchFamily="18" charset="0"/>
                </a:rPr>
                <a:t>mol</a:t>
              </a:r>
              <a:r>
                <a:rPr lang="en-US" altLang="es-GT" sz="1800" dirty="0">
                  <a:latin typeface="Times LT Std" pitchFamily="18" charset="0"/>
                </a:rPr>
                <a:t> K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90" y="3671"/>
              <a:ext cx="6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1800">
                  <a:latin typeface="Times LT Std" pitchFamily="18" charset="0"/>
                </a:rPr>
                <a:t>39.10 g K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403" y="3641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414464" y="3148013"/>
            <a:ext cx="204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1800" i="1" dirty="0" err="1">
                <a:latin typeface="Times LT Std" pitchFamily="18" charset="0"/>
              </a:rPr>
              <a:t>n</a:t>
            </a:r>
            <a:r>
              <a:rPr lang="en-US" altLang="es-GT" sz="1800" baseline="-25000" dirty="0" err="1">
                <a:latin typeface="Times LT Std" pitchFamily="18" charset="0"/>
              </a:rPr>
              <a:t>Mn</a:t>
            </a:r>
            <a:r>
              <a:rPr lang="en-US" altLang="es-GT" sz="1800" dirty="0">
                <a:latin typeface="Times LT Std" pitchFamily="18" charset="0"/>
              </a:rPr>
              <a:t> = 34.77 g </a:t>
            </a:r>
            <a:r>
              <a:rPr lang="en-US" altLang="es-GT" sz="1800" dirty="0" err="1">
                <a:latin typeface="Times LT Std" pitchFamily="18" charset="0"/>
              </a:rPr>
              <a:t>Mn</a:t>
            </a:r>
            <a:r>
              <a:rPr lang="en-US" altLang="es-GT" sz="1800" dirty="0">
                <a:latin typeface="Times LT Std" pitchFamily="18" charset="0"/>
              </a:rPr>
              <a:t> x </a:t>
            </a:r>
            <a:endParaRPr lang="en-US" altLang="es-GT" sz="1800" i="1" dirty="0">
              <a:latin typeface="Times LT Std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803776" y="3160713"/>
            <a:ext cx="1785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= 0.6329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Mn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573464" y="2979738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800" dirty="0">
                <a:latin typeface="Times LT Std" pitchFamily="18" charset="0"/>
              </a:rPr>
              <a:t>1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Mn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498851" y="3365501"/>
            <a:ext cx="124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800">
                <a:latin typeface="Times LT Std" pitchFamily="18" charset="0"/>
              </a:rPr>
              <a:t>54.94 g Mn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394076" y="3317876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3747839" y="4138613"/>
            <a:ext cx="1787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1800" i="1" dirty="0" err="1">
                <a:latin typeface="Times LT Std" pitchFamily="18" charset="0"/>
              </a:rPr>
              <a:t>n</a:t>
            </a:r>
            <a:r>
              <a:rPr lang="en-US" altLang="es-GT" sz="1800" baseline="-25000" dirty="0" err="1">
                <a:latin typeface="Times LT Std" pitchFamily="18" charset="0"/>
              </a:rPr>
              <a:t>O</a:t>
            </a:r>
            <a:r>
              <a:rPr lang="en-US" altLang="es-GT" sz="1800" dirty="0">
                <a:latin typeface="Times LT Std" pitchFamily="18" charset="0"/>
              </a:rPr>
              <a:t> = 40.51 g O x </a:t>
            </a:r>
            <a:endParaRPr lang="en-US" altLang="es-GT" sz="1800" i="1" dirty="0">
              <a:latin typeface="Times LT Std" pitchFamily="18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041901" y="4076701"/>
            <a:ext cx="1519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1800" dirty="0">
                <a:latin typeface="Times LT Std" pitchFamily="18" charset="0"/>
              </a:rPr>
              <a:t>= 2.532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O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792539" y="3970338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800" dirty="0">
                <a:latin typeface="Times LT Std" pitchFamily="18" charset="0"/>
              </a:rPr>
              <a:t>1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O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652839" y="4356101"/>
            <a:ext cx="109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800">
                <a:latin typeface="Times LT Std" pitchFamily="18" charset="0"/>
              </a:rPr>
              <a:t>16.00 g O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5473451" y="4308476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4836864" y="2273301"/>
            <a:ext cx="533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 flipV="1">
            <a:off x="6513264" y="2501901"/>
            <a:ext cx="533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4543176" y="3287713"/>
            <a:ext cx="446088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 flipV="1">
            <a:off x="6284664" y="3440113"/>
            <a:ext cx="533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V="1">
            <a:off x="4647951" y="4283076"/>
            <a:ext cx="533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6400551" y="4435476"/>
            <a:ext cx="533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1315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1945234" y="1495152"/>
            <a:ext cx="2435225" cy="812800"/>
            <a:chOff x="336" y="608"/>
            <a:chExt cx="1534" cy="512"/>
          </a:xfrm>
        </p:grpSpPr>
        <p:sp>
          <p:nvSpPr>
            <p:cNvPr id="5" name="Text Box 30"/>
            <p:cNvSpPr txBox="1">
              <a:spLocks noChangeArrowheads="1"/>
            </p:cNvSpPr>
            <p:nvPr/>
          </p:nvSpPr>
          <p:spPr bwMode="auto">
            <a:xfrm>
              <a:off x="336" y="729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>
                  <a:latin typeface="Times LT Std" pitchFamily="18" charset="0"/>
                </a:rPr>
                <a:t>K : </a:t>
              </a:r>
            </a:p>
          </p:txBody>
        </p: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402" y="704"/>
              <a:ext cx="207" cy="313"/>
              <a:chOff x="3538" y="921"/>
              <a:chExt cx="207" cy="313"/>
            </a:xfrm>
          </p:grpSpPr>
          <p:sp>
            <p:nvSpPr>
              <p:cNvPr id="12" name="Text Box 33"/>
              <p:cNvSpPr txBox="1">
                <a:spLocks noChangeArrowheads="1"/>
              </p:cNvSpPr>
              <p:nvPr/>
            </p:nvSpPr>
            <p:spPr bwMode="auto">
              <a:xfrm>
                <a:off x="3542" y="921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s-GT">
                    <a:latin typeface="Times LT Std" pitchFamily="18" charset="0"/>
                    <a:cs typeface="Arial" charset="0"/>
                  </a:rPr>
                  <a:t>~</a:t>
                </a:r>
                <a:endParaRPr lang="en-US" altLang="es-GT">
                  <a:latin typeface="Times LT Std" pitchFamily="18" charset="0"/>
                </a:endParaRPr>
              </a:p>
            </p:txBody>
          </p:sp>
          <p:sp>
            <p:nvSpPr>
              <p:cNvPr id="13" name="Text Box 34"/>
              <p:cNvSpPr txBox="1">
                <a:spLocks noChangeArrowheads="1"/>
              </p:cNvSpPr>
              <p:nvPr/>
            </p:nvSpPr>
            <p:spPr bwMode="auto">
              <a:xfrm>
                <a:off x="3538" y="984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s-GT">
                    <a:latin typeface="Times LT Std" pitchFamily="18" charset="0"/>
                    <a:cs typeface="Arial" charset="0"/>
                  </a:rPr>
                  <a:t>~</a:t>
                </a:r>
                <a:endParaRPr lang="en-US" altLang="es-GT">
                  <a:latin typeface="Times LT Std" pitchFamily="18" charset="0"/>
                </a:endParaRPr>
              </a:p>
            </p:txBody>
          </p:sp>
        </p:grpSp>
        <p:sp>
          <p:nvSpPr>
            <p:cNvPr id="7" name="Text Box 36"/>
            <p:cNvSpPr txBox="1">
              <a:spLocks noChangeArrowheads="1"/>
            </p:cNvSpPr>
            <p:nvPr/>
          </p:nvSpPr>
          <p:spPr bwMode="auto">
            <a:xfrm>
              <a:off x="1554" y="730"/>
              <a:ext cx="3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1.0</a:t>
              </a:r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713" y="608"/>
              <a:ext cx="672" cy="512"/>
              <a:chOff x="2165" y="800"/>
              <a:chExt cx="672" cy="512"/>
            </a:xfrm>
          </p:grpSpPr>
          <p:sp>
            <p:nvSpPr>
              <p:cNvPr id="9" name="Text Box 31"/>
              <p:cNvSpPr txBox="1">
                <a:spLocks noChangeArrowheads="1"/>
              </p:cNvSpPr>
              <p:nvPr/>
            </p:nvSpPr>
            <p:spPr bwMode="auto">
              <a:xfrm>
                <a:off x="2223" y="800"/>
                <a:ext cx="5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 dirty="0">
                    <a:latin typeface="Times LT Std" pitchFamily="18" charset="0"/>
                  </a:rPr>
                  <a:t>0.6330</a:t>
                </a:r>
              </a:p>
            </p:txBody>
          </p:sp>
          <p:sp>
            <p:nvSpPr>
              <p:cNvPr id="10" name="Text Box 32"/>
              <p:cNvSpPr txBox="1">
                <a:spLocks noChangeArrowheads="1"/>
              </p:cNvSpPr>
              <p:nvPr/>
            </p:nvSpPr>
            <p:spPr bwMode="auto">
              <a:xfrm>
                <a:off x="2222" y="1062"/>
                <a:ext cx="5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>
                    <a:latin typeface="Times LT Std" pitchFamily="18" charset="0"/>
                  </a:rPr>
                  <a:t>0.6329</a:t>
                </a:r>
              </a:p>
            </p:txBody>
          </p:sp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>
                <a:off x="2165" y="1043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GT"/>
              </a:p>
            </p:txBody>
          </p:sp>
        </p:grpSp>
      </p:grp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1969046" y="2430190"/>
            <a:ext cx="2457450" cy="812800"/>
            <a:chOff x="2053" y="608"/>
            <a:chExt cx="1548" cy="512"/>
          </a:xfrm>
        </p:grpSpPr>
        <p:sp>
          <p:nvSpPr>
            <p:cNvPr id="15" name="Text Box 39"/>
            <p:cNvSpPr txBox="1">
              <a:spLocks noChangeArrowheads="1"/>
            </p:cNvSpPr>
            <p:nvPr/>
          </p:nvSpPr>
          <p:spPr bwMode="auto">
            <a:xfrm>
              <a:off x="2053" y="729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en-US" altLang="es-GT">
                  <a:latin typeface="Times LT Std" pitchFamily="18" charset="0"/>
                </a:rPr>
                <a:t>Mn : </a:t>
              </a:r>
            </a:p>
          </p:txBody>
        </p: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2489" y="608"/>
              <a:ext cx="672" cy="512"/>
              <a:chOff x="2165" y="800"/>
              <a:chExt cx="672" cy="512"/>
            </a:xfrm>
          </p:grpSpPr>
          <p:sp>
            <p:nvSpPr>
              <p:cNvPr id="18" name="Text Box 45"/>
              <p:cNvSpPr txBox="1">
                <a:spLocks noChangeArrowheads="1"/>
              </p:cNvSpPr>
              <p:nvPr/>
            </p:nvSpPr>
            <p:spPr bwMode="auto">
              <a:xfrm>
                <a:off x="2223" y="800"/>
                <a:ext cx="5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>
                    <a:latin typeface="Times LT Std" pitchFamily="18" charset="0"/>
                  </a:rPr>
                  <a:t>0.6329</a:t>
                </a:r>
              </a:p>
            </p:txBody>
          </p:sp>
          <p:sp>
            <p:nvSpPr>
              <p:cNvPr id="19" name="Text Box 46"/>
              <p:cNvSpPr txBox="1">
                <a:spLocks noChangeArrowheads="1"/>
              </p:cNvSpPr>
              <p:nvPr/>
            </p:nvSpPr>
            <p:spPr bwMode="auto">
              <a:xfrm>
                <a:off x="2222" y="1062"/>
                <a:ext cx="5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>
                    <a:latin typeface="Times LT Std" pitchFamily="18" charset="0"/>
                  </a:rPr>
                  <a:t>0.6329</a:t>
                </a:r>
              </a:p>
            </p:txBody>
          </p:sp>
          <p:sp>
            <p:nvSpPr>
              <p:cNvPr id="20" name="Line 47"/>
              <p:cNvSpPr>
                <a:spLocks noChangeShapeType="1"/>
              </p:cNvSpPr>
              <p:nvPr/>
            </p:nvSpPr>
            <p:spPr bwMode="auto">
              <a:xfrm>
                <a:off x="2165" y="1043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GT"/>
              </a:p>
            </p:txBody>
          </p:sp>
        </p:grpSp>
        <p:sp>
          <p:nvSpPr>
            <p:cNvPr id="17" name="Text Box 48"/>
            <p:cNvSpPr txBox="1">
              <a:spLocks noChangeArrowheads="1"/>
            </p:cNvSpPr>
            <p:nvPr/>
          </p:nvSpPr>
          <p:spPr bwMode="auto">
            <a:xfrm>
              <a:off x="3155" y="726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= 1.0</a:t>
              </a:r>
            </a:p>
          </p:txBody>
        </p:sp>
      </p:grpSp>
      <p:grpSp>
        <p:nvGrpSpPr>
          <p:cNvPr id="21" name="Group 60"/>
          <p:cNvGrpSpPr>
            <a:grpSpLocks/>
          </p:cNvGrpSpPr>
          <p:nvPr/>
        </p:nvGrpSpPr>
        <p:grpSpPr bwMode="auto">
          <a:xfrm>
            <a:off x="1935709" y="3365227"/>
            <a:ext cx="2452687" cy="812800"/>
            <a:chOff x="3888" y="608"/>
            <a:chExt cx="1545" cy="512"/>
          </a:xfrm>
        </p:grpSpPr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3888" y="729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O : </a:t>
              </a:r>
            </a:p>
          </p:txBody>
        </p: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4954" y="704"/>
              <a:ext cx="207" cy="313"/>
              <a:chOff x="3538" y="921"/>
              <a:chExt cx="207" cy="313"/>
            </a:xfrm>
          </p:grpSpPr>
          <p:sp>
            <p:nvSpPr>
              <p:cNvPr id="29" name="Text Box 51"/>
              <p:cNvSpPr txBox="1">
                <a:spLocks noChangeArrowheads="1"/>
              </p:cNvSpPr>
              <p:nvPr/>
            </p:nvSpPr>
            <p:spPr bwMode="auto">
              <a:xfrm>
                <a:off x="3542" y="921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s-GT">
                    <a:latin typeface="Times LT Std" pitchFamily="18" charset="0"/>
                    <a:cs typeface="Arial" charset="0"/>
                  </a:rPr>
                  <a:t>~</a:t>
                </a:r>
                <a:endParaRPr lang="en-US" altLang="es-GT">
                  <a:latin typeface="Times LT Std" pitchFamily="18" charset="0"/>
                </a:endParaRPr>
              </a:p>
            </p:txBody>
          </p:sp>
          <p:sp>
            <p:nvSpPr>
              <p:cNvPr id="30" name="Text Box 52"/>
              <p:cNvSpPr txBox="1">
                <a:spLocks noChangeArrowheads="1"/>
              </p:cNvSpPr>
              <p:nvPr/>
            </p:nvSpPr>
            <p:spPr bwMode="auto">
              <a:xfrm>
                <a:off x="3538" y="984"/>
                <a:ext cx="20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s-GT">
                    <a:latin typeface="Times LT Std" pitchFamily="18" charset="0"/>
                    <a:cs typeface="Arial" charset="0"/>
                  </a:rPr>
                  <a:t>~</a:t>
                </a:r>
                <a:endParaRPr lang="en-US" altLang="es-GT">
                  <a:latin typeface="Times LT Std" pitchFamily="18" charset="0"/>
                </a:endParaRPr>
              </a:p>
            </p:txBody>
          </p:sp>
        </p:grpSp>
        <p:sp>
          <p:nvSpPr>
            <p:cNvPr id="24" name="Text Box 53"/>
            <p:cNvSpPr txBox="1">
              <a:spLocks noChangeArrowheads="1"/>
            </p:cNvSpPr>
            <p:nvPr/>
          </p:nvSpPr>
          <p:spPr bwMode="auto">
            <a:xfrm>
              <a:off x="5117" y="730"/>
              <a:ext cx="3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4.0</a:t>
              </a:r>
            </a:p>
          </p:txBody>
        </p:sp>
        <p:grpSp>
          <p:nvGrpSpPr>
            <p:cNvPr id="25" name="Group 54"/>
            <p:cNvGrpSpPr>
              <a:grpSpLocks/>
            </p:cNvGrpSpPr>
            <p:nvPr/>
          </p:nvGrpSpPr>
          <p:grpSpPr bwMode="auto">
            <a:xfrm>
              <a:off x="4265" y="608"/>
              <a:ext cx="672" cy="512"/>
              <a:chOff x="2165" y="800"/>
              <a:chExt cx="672" cy="512"/>
            </a:xfrm>
          </p:grpSpPr>
          <p:sp>
            <p:nvSpPr>
              <p:cNvPr id="26" name="Text Box 55"/>
              <p:cNvSpPr txBox="1">
                <a:spLocks noChangeArrowheads="1"/>
              </p:cNvSpPr>
              <p:nvPr/>
            </p:nvSpPr>
            <p:spPr bwMode="auto">
              <a:xfrm>
                <a:off x="2265" y="800"/>
                <a:ext cx="47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>
                    <a:latin typeface="Times LT Std" pitchFamily="18" charset="0"/>
                  </a:rPr>
                  <a:t>2.532</a:t>
                </a:r>
              </a:p>
            </p:txBody>
          </p:sp>
          <p:sp>
            <p:nvSpPr>
              <p:cNvPr id="27" name="Text Box 56"/>
              <p:cNvSpPr txBox="1">
                <a:spLocks noChangeArrowheads="1"/>
              </p:cNvSpPr>
              <p:nvPr/>
            </p:nvSpPr>
            <p:spPr bwMode="auto">
              <a:xfrm>
                <a:off x="2222" y="1062"/>
                <a:ext cx="55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altLang="es-GT">
                    <a:latin typeface="Times LT Std" pitchFamily="18" charset="0"/>
                  </a:rPr>
                  <a:t>0.6329</a:t>
                </a:r>
              </a:p>
            </p:txBody>
          </p:sp>
          <p:sp>
            <p:nvSpPr>
              <p:cNvPr id="28" name="Line 57"/>
              <p:cNvSpPr>
                <a:spLocks noChangeShapeType="1"/>
              </p:cNvSpPr>
              <p:nvPr/>
            </p:nvSpPr>
            <p:spPr bwMode="auto">
              <a:xfrm>
                <a:off x="2165" y="1043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GT"/>
              </a:p>
            </p:txBody>
          </p:sp>
        </p:grpSp>
      </p:grp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1835696" y="682352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GT" i="1" dirty="0" err="1">
                <a:latin typeface="Times LT Std" pitchFamily="18" charset="0"/>
              </a:rPr>
              <a:t>n</a:t>
            </a:r>
            <a:r>
              <a:rPr lang="en-US" altLang="es-GT" baseline="-25000" dirty="0" err="1">
                <a:latin typeface="Times LT Std" pitchFamily="18" charset="0"/>
              </a:rPr>
              <a:t>K</a:t>
            </a:r>
            <a:r>
              <a:rPr lang="en-US" altLang="es-GT" dirty="0">
                <a:latin typeface="Times LT Std" pitchFamily="18" charset="0"/>
              </a:rPr>
              <a:t> = 0.6330, </a:t>
            </a:r>
            <a:r>
              <a:rPr lang="en-US" altLang="es-GT" i="1" dirty="0" err="1">
                <a:latin typeface="Times LT Std" pitchFamily="18" charset="0"/>
              </a:rPr>
              <a:t>n</a:t>
            </a:r>
            <a:r>
              <a:rPr lang="en-US" altLang="es-GT" baseline="-25000" dirty="0" err="1">
                <a:latin typeface="Times LT Std" pitchFamily="18" charset="0"/>
              </a:rPr>
              <a:t>Mn</a:t>
            </a:r>
            <a:r>
              <a:rPr lang="en-US" altLang="es-GT" dirty="0">
                <a:latin typeface="Times LT Std" pitchFamily="18" charset="0"/>
              </a:rPr>
              <a:t> = 0.6329, </a:t>
            </a:r>
            <a:r>
              <a:rPr lang="en-US" altLang="es-GT" i="1" dirty="0" err="1">
                <a:latin typeface="Times LT Std" pitchFamily="18" charset="0"/>
              </a:rPr>
              <a:t>n</a:t>
            </a:r>
            <a:r>
              <a:rPr lang="en-US" altLang="es-GT" baseline="-25000" dirty="0" err="1">
                <a:latin typeface="Times LT Std" pitchFamily="18" charset="0"/>
              </a:rPr>
              <a:t>O</a:t>
            </a:r>
            <a:r>
              <a:rPr lang="en-US" altLang="es-GT" dirty="0">
                <a:latin typeface="Times LT Std" pitchFamily="18" charset="0"/>
              </a:rPr>
              <a:t> = 2.532</a:t>
            </a:r>
            <a:endParaRPr lang="en-US" altLang="es-GT" i="1" dirty="0">
              <a:latin typeface="Times LT Std" pitchFamily="18" charset="0"/>
            </a:endParaRPr>
          </a:p>
        </p:txBody>
      </p:sp>
      <p:sp>
        <p:nvSpPr>
          <p:cNvPr id="32" name="Oval 62"/>
          <p:cNvSpPr>
            <a:spLocks noChangeArrowheads="1"/>
          </p:cNvSpPr>
          <p:nvPr/>
        </p:nvSpPr>
        <p:spPr bwMode="auto">
          <a:xfrm>
            <a:off x="3816896" y="529952"/>
            <a:ext cx="1295400" cy="762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CO" altLang="es-GT"/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2665959" y="4400277"/>
            <a:ext cx="987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dirty="0">
                <a:latin typeface="Times LT Std" pitchFamily="18" charset="0"/>
              </a:rPr>
              <a:t>KMnO</a:t>
            </a:r>
            <a:r>
              <a:rPr lang="en-US" altLang="es-GT" baseline="-25000" dirty="0">
                <a:latin typeface="Times LT Std" pitchFamily="18" charset="0"/>
              </a:rPr>
              <a:t>4</a:t>
            </a:r>
            <a:endParaRPr lang="en-US" altLang="es-GT" dirty="0"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6588" y="3206800"/>
            <a:ext cx="755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g CO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28800" y="3208388"/>
            <a:ext cx="998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CO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24238" y="3208388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C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3625" y="3208388"/>
            <a:ext cx="51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g C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338618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819400" y="338618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267200" y="338618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85800" y="3733850"/>
            <a:ext cx="76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g H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O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989138" y="3735438"/>
            <a:ext cx="1011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H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O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609975" y="3735438"/>
            <a:ext cx="76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H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927600" y="3735438"/>
            <a:ext cx="52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g H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447800" y="391323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119438" y="391323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4378325" y="3913238"/>
            <a:ext cx="533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55638" y="4259313"/>
            <a:ext cx="4297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g </a:t>
            </a:r>
            <a:r>
              <a:rPr lang="en-US" altLang="es-GT" sz="1800" dirty="0" smtClean="0">
                <a:latin typeface="Times LT Std" pitchFamily="18" charset="0"/>
              </a:rPr>
              <a:t>de </a:t>
            </a:r>
            <a:r>
              <a:rPr lang="en-US" altLang="es-GT" sz="1800" dirty="0">
                <a:latin typeface="Times LT Std" pitchFamily="18" charset="0"/>
              </a:rPr>
              <a:t>O = g de la </a:t>
            </a:r>
            <a:r>
              <a:rPr lang="en-US" altLang="es-GT" sz="1800" dirty="0" err="1">
                <a:latin typeface="Times LT Std" pitchFamily="18" charset="0"/>
              </a:rPr>
              <a:t>muestra</a:t>
            </a:r>
            <a:r>
              <a:rPr lang="en-US" altLang="es-GT" sz="1800" dirty="0">
                <a:latin typeface="Times LT Std" pitchFamily="18" charset="0"/>
              </a:rPr>
              <a:t> – (g de C + g de H)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85800" y="2659113"/>
            <a:ext cx="3910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11.5 g de </a:t>
            </a:r>
            <a:r>
              <a:rPr lang="en-US" altLang="es-GT" sz="1800" dirty="0" err="1">
                <a:latin typeface="Times LT Std" pitchFamily="18" charset="0"/>
              </a:rPr>
              <a:t>etanol</a:t>
            </a:r>
            <a:r>
              <a:rPr lang="en-US" altLang="es-GT" sz="1800" dirty="0">
                <a:latin typeface="Times LT Std" pitchFamily="18" charset="0"/>
              </a:rPr>
              <a:t> se </a:t>
            </a:r>
            <a:r>
              <a:rPr lang="en-US" altLang="es-GT" sz="1800" dirty="0" err="1">
                <a:latin typeface="Times LT Std" pitchFamily="18" charset="0"/>
              </a:rPr>
              <a:t>queman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produciendo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4953000" y="26480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22.0 g CO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 y 13.5 g H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O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073775" y="3208388"/>
            <a:ext cx="2020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6.0 g C = 0.5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C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6073775" y="3729088"/>
            <a:ext cx="2046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1.5 g H = 1.5 </a:t>
            </a:r>
            <a:r>
              <a:rPr lang="en-US" altLang="es-GT" sz="1800" dirty="0" err="1">
                <a:latin typeface="Times LT Std" pitchFamily="18" charset="0"/>
              </a:rPr>
              <a:t>mol</a:t>
            </a:r>
            <a:r>
              <a:rPr lang="en-US" altLang="es-GT" sz="1800" dirty="0">
                <a:latin typeface="Times LT Std" pitchFamily="18" charset="0"/>
              </a:rPr>
              <a:t> H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5943600" y="4259313"/>
            <a:ext cx="2160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>
                <a:latin typeface="Times LT Std" pitchFamily="18" charset="0"/>
              </a:rPr>
              <a:t>4.0 g O = 0.25 mol O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696913" y="4716513"/>
            <a:ext cx="308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Fórmula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empírica</a:t>
            </a:r>
            <a:r>
              <a:rPr lang="en-US" altLang="es-GT" sz="1800" dirty="0">
                <a:latin typeface="Times LT Std" pitchFamily="18" charset="0"/>
              </a:rPr>
              <a:t>  C</a:t>
            </a:r>
            <a:r>
              <a:rPr lang="en-US" altLang="es-GT" sz="1800" baseline="-25000" dirty="0">
                <a:latin typeface="Times LT Std" pitchFamily="18" charset="0"/>
              </a:rPr>
              <a:t>0.5</a:t>
            </a:r>
            <a:r>
              <a:rPr lang="en-US" altLang="es-GT" sz="1800" dirty="0">
                <a:latin typeface="Times LT Std" pitchFamily="18" charset="0"/>
              </a:rPr>
              <a:t>H</a:t>
            </a:r>
            <a:r>
              <a:rPr lang="en-US" altLang="es-GT" sz="1800" baseline="-25000" dirty="0">
                <a:latin typeface="Times LT Std" pitchFamily="18" charset="0"/>
              </a:rPr>
              <a:t>1.5</a:t>
            </a:r>
            <a:r>
              <a:rPr lang="en-US" altLang="es-GT" sz="1800" dirty="0">
                <a:latin typeface="Times LT Std" pitchFamily="18" charset="0"/>
              </a:rPr>
              <a:t>O</a:t>
            </a:r>
            <a:r>
              <a:rPr lang="en-US" altLang="es-GT" sz="1800" baseline="-25000" dirty="0">
                <a:latin typeface="Times LT Std" pitchFamily="18" charset="0"/>
              </a:rPr>
              <a:t>0.25</a:t>
            </a:r>
            <a:endParaRPr lang="en-US" altLang="es-GT" sz="1800" dirty="0">
              <a:latin typeface="Times LT Std" pitchFamily="18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96913" y="5097513"/>
            <a:ext cx="4789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Dividiendo</a:t>
            </a:r>
            <a:r>
              <a:rPr lang="en-US" altLang="es-GT" sz="1800" dirty="0">
                <a:latin typeface="Times LT Std" pitchFamily="18" charset="0"/>
              </a:rPr>
              <a:t> entre el </a:t>
            </a:r>
            <a:r>
              <a:rPr lang="en-US" altLang="es-GT" sz="1800" dirty="0" err="1">
                <a:latin typeface="Times LT Std" pitchFamily="18" charset="0"/>
              </a:rPr>
              <a:t>subíndice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más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pequeño</a:t>
            </a:r>
            <a:r>
              <a:rPr lang="en-US" altLang="es-GT" sz="1800" dirty="0">
                <a:latin typeface="Times LT Std" pitchFamily="18" charset="0"/>
              </a:rPr>
              <a:t> (0.25)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96913" y="5451525"/>
            <a:ext cx="2528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Fórmula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empírica</a:t>
            </a:r>
            <a:r>
              <a:rPr lang="en-US" altLang="es-GT" sz="1800" dirty="0">
                <a:latin typeface="Times LT Std" pitchFamily="18" charset="0"/>
              </a:rPr>
              <a:t> C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H</a:t>
            </a:r>
            <a:r>
              <a:rPr lang="en-US" altLang="es-GT" sz="1800" baseline="-25000" dirty="0">
                <a:latin typeface="Times LT Std" pitchFamily="18" charset="0"/>
              </a:rPr>
              <a:t>6</a:t>
            </a:r>
            <a:r>
              <a:rPr lang="en-US" altLang="es-GT" sz="1800" dirty="0">
                <a:latin typeface="Times LT Std" pitchFamily="18" charset="0"/>
              </a:rPr>
              <a:t>O</a:t>
            </a:r>
          </a:p>
        </p:txBody>
      </p:sp>
      <p:pic>
        <p:nvPicPr>
          <p:cNvPr id="27" name="Picture 29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240" y="1009896"/>
            <a:ext cx="4699992" cy="1477767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11560" y="312837"/>
            <a:ext cx="8149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Determinación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experimental de </a:t>
            </a:r>
            <a:r>
              <a:rPr lang="en-US" altLang="es-GT" sz="2800" b="1" dirty="0" smtClean="0">
                <a:solidFill>
                  <a:srgbClr val="FFFF00"/>
                </a:solidFill>
                <a:latin typeface="Times LT Std" pitchFamily="18" charset="0"/>
              </a:rPr>
              <a:t>formulas </a:t>
            </a:r>
            <a:r>
              <a:rPr lang="en-US" altLang="es-GT" sz="2800" b="1" dirty="0" err="1" smtClean="0">
                <a:solidFill>
                  <a:srgbClr val="FFFF00"/>
                </a:solidFill>
                <a:latin typeface="Times LT Std" pitchFamily="18" charset="0"/>
              </a:rPr>
              <a:t>empíricas</a:t>
            </a:r>
            <a:r>
              <a:rPr lang="en-US" altLang="es-GT" sz="2800" b="1" dirty="0" smtClean="0">
                <a:solidFill>
                  <a:srgbClr val="FFFF00"/>
                </a:solidFill>
                <a:latin typeface="Times LT Std" pitchFamily="18" charset="0"/>
              </a:rPr>
              <a:t>.</a:t>
            </a:r>
            <a:endParaRPr lang="en-US" altLang="es-GT" sz="28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38200" y="2852936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dirty="0">
                <a:latin typeface="Times LT Std" pitchFamily="18" charset="0"/>
              </a:rPr>
              <a:t>3 </a:t>
            </a:r>
            <a:r>
              <a:rPr lang="en-US" altLang="es-GT" dirty="0" err="1">
                <a:latin typeface="Times LT Std" pitchFamily="18" charset="0"/>
              </a:rPr>
              <a:t>maneras</a:t>
            </a:r>
            <a:r>
              <a:rPr lang="en-US" altLang="es-GT" dirty="0">
                <a:latin typeface="Times LT Std" pitchFamily="18" charset="0"/>
              </a:rPr>
              <a:t> de </a:t>
            </a:r>
            <a:r>
              <a:rPr lang="en-US" altLang="es-GT" dirty="0" err="1">
                <a:latin typeface="Times LT Std" pitchFamily="18" charset="0"/>
              </a:rPr>
              <a:t>representar</a:t>
            </a:r>
            <a:r>
              <a:rPr lang="en-US" altLang="es-GT" dirty="0">
                <a:latin typeface="Times LT Std" pitchFamily="18" charset="0"/>
              </a:rPr>
              <a:t> la </a:t>
            </a:r>
            <a:r>
              <a:rPr lang="en-US" altLang="es-GT" dirty="0" err="1">
                <a:latin typeface="Times LT Std" pitchFamily="18" charset="0"/>
              </a:rPr>
              <a:t>reacción</a:t>
            </a:r>
            <a:r>
              <a:rPr lang="en-US" altLang="es-GT" dirty="0">
                <a:latin typeface="Times LT Std" pitchFamily="18" charset="0"/>
              </a:rPr>
              <a:t> del H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 con el 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para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formar</a:t>
            </a:r>
            <a:r>
              <a:rPr lang="en-US" altLang="es-GT" dirty="0">
                <a:latin typeface="Times LT Std" pitchFamily="18" charset="0"/>
              </a:rPr>
              <a:t> H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O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1066800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s-GT" dirty="0">
                <a:latin typeface="Times LT Std" pitchFamily="18" charset="0"/>
              </a:rPr>
              <a:t>Un </a:t>
            </a:r>
            <a:r>
              <a:rPr lang="en-US" altLang="es-GT" dirty="0" err="1">
                <a:latin typeface="Times LT Std" pitchFamily="18" charset="0"/>
              </a:rPr>
              <a:t>proceso</a:t>
            </a:r>
            <a:r>
              <a:rPr lang="en-US" altLang="es-GT" dirty="0">
                <a:latin typeface="Times LT Std" pitchFamily="18" charset="0"/>
              </a:rPr>
              <a:t> en el </a:t>
            </a:r>
            <a:r>
              <a:rPr lang="en-US" altLang="es-GT" dirty="0" err="1">
                <a:latin typeface="Times LT Std" pitchFamily="18" charset="0"/>
              </a:rPr>
              <a:t>que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una</a:t>
            </a:r>
            <a:r>
              <a:rPr lang="en-US" altLang="es-GT" dirty="0">
                <a:latin typeface="Times LT Std" pitchFamily="18" charset="0"/>
              </a:rPr>
              <a:t> o </a:t>
            </a:r>
            <a:r>
              <a:rPr lang="en-US" altLang="es-GT" dirty="0" err="1">
                <a:latin typeface="Times LT Std" pitchFamily="18" charset="0"/>
              </a:rPr>
              <a:t>más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substancias</a:t>
            </a:r>
            <a:r>
              <a:rPr lang="en-US" altLang="es-GT" dirty="0">
                <a:latin typeface="Times LT Std" pitchFamily="18" charset="0"/>
              </a:rPr>
              <a:t> se </a:t>
            </a:r>
            <a:r>
              <a:rPr lang="en-US" altLang="es-GT" dirty="0" err="1">
                <a:latin typeface="Times LT Std" pitchFamily="18" charset="0"/>
              </a:rPr>
              <a:t>transforman</a:t>
            </a:r>
            <a:r>
              <a:rPr lang="en-US" altLang="es-GT" dirty="0">
                <a:latin typeface="Times LT Std" pitchFamily="18" charset="0"/>
              </a:rPr>
              <a:t> en </a:t>
            </a:r>
            <a:r>
              <a:rPr lang="en-US" altLang="es-GT" dirty="0" err="1">
                <a:latin typeface="Times LT Std" pitchFamily="18" charset="0"/>
              </a:rPr>
              <a:t>una</a:t>
            </a:r>
            <a:r>
              <a:rPr lang="en-US" altLang="es-GT" dirty="0">
                <a:latin typeface="Times LT Std" pitchFamily="18" charset="0"/>
              </a:rPr>
              <a:t> o </a:t>
            </a:r>
            <a:r>
              <a:rPr lang="en-US" altLang="es-GT" dirty="0" err="1">
                <a:latin typeface="Times LT Std" pitchFamily="18" charset="0"/>
              </a:rPr>
              <a:t>más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nuevas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sustancias</a:t>
            </a:r>
            <a:r>
              <a:rPr lang="en-US" altLang="es-GT" dirty="0">
                <a:latin typeface="Times LT Std" pitchFamily="18" charset="0"/>
              </a:rPr>
              <a:t> se llama </a:t>
            </a:r>
            <a:r>
              <a:rPr lang="en-US" altLang="es-GT" b="1" i="1" dirty="0" err="1">
                <a:latin typeface="Times LT Std" pitchFamily="18" charset="0"/>
              </a:rPr>
              <a:t>reacción</a:t>
            </a:r>
            <a:r>
              <a:rPr lang="en-US" altLang="es-GT" b="1" i="1" dirty="0">
                <a:latin typeface="Times LT Std" pitchFamily="18" charset="0"/>
              </a:rPr>
              <a:t> </a:t>
            </a:r>
            <a:r>
              <a:rPr lang="en-US" altLang="es-GT" b="1" i="1" dirty="0" err="1">
                <a:latin typeface="Times LT Std" pitchFamily="18" charset="0"/>
              </a:rPr>
              <a:t>química</a:t>
            </a:r>
            <a:endParaRPr lang="en-US" altLang="es-GT" dirty="0">
              <a:latin typeface="Times LT Std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5800" y="1965325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s-GT" dirty="0" err="1">
                <a:latin typeface="Times LT Std" pitchFamily="18" charset="0"/>
              </a:rPr>
              <a:t>Una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b="1" i="1" dirty="0" err="1">
                <a:latin typeface="Times LT Std" pitchFamily="18" charset="0"/>
              </a:rPr>
              <a:t>ecuación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química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emplea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símbolos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químicos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para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mostrar</a:t>
            </a:r>
            <a:r>
              <a:rPr lang="en-US" altLang="es-GT" dirty="0">
                <a:latin typeface="Times LT Std" pitchFamily="18" charset="0"/>
              </a:rPr>
              <a:t> lo </a:t>
            </a:r>
            <a:r>
              <a:rPr lang="en-US" altLang="es-GT" dirty="0" err="1">
                <a:latin typeface="Times LT Std" pitchFamily="18" charset="0"/>
              </a:rPr>
              <a:t>que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ocurre</a:t>
            </a:r>
            <a:r>
              <a:rPr lang="en-US" altLang="es-GT" dirty="0">
                <a:latin typeface="Times LT Std" pitchFamily="18" charset="0"/>
              </a:rPr>
              <a:t> en </a:t>
            </a:r>
            <a:r>
              <a:rPr lang="en-US" altLang="es-GT" dirty="0" err="1">
                <a:latin typeface="Times LT Std" pitchFamily="18" charset="0"/>
              </a:rPr>
              <a:t>una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reacción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química</a:t>
            </a:r>
            <a:endParaRPr lang="en-US" altLang="es-GT" b="1" i="1" dirty="0">
              <a:latin typeface="Times LT Std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438400" y="5445224"/>
            <a:ext cx="3851275" cy="396875"/>
            <a:chOff x="1536" y="3817"/>
            <a:chExt cx="2426" cy="250"/>
          </a:xfrm>
        </p:grpSpPr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536" y="3817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dirty="0" err="1">
                  <a:latin typeface="Times LT Std" pitchFamily="18" charset="0"/>
                </a:rPr>
                <a:t>reactivos</a:t>
              </a:r>
              <a:endParaRPr lang="en-US" altLang="es-GT" dirty="0">
                <a:latin typeface="Times LT Std" pitchFamily="18" charset="0"/>
              </a:endParaRP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655" y="3917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3216" y="3817"/>
              <a:ext cx="7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>
                  <a:latin typeface="Times LT Std" pitchFamily="18" charset="0"/>
                </a:rPr>
                <a:t>productos</a:t>
              </a:r>
            </a:p>
          </p:txBody>
        </p:sp>
      </p:grpSp>
      <p:pic>
        <p:nvPicPr>
          <p:cNvPr id="11" name="Picture 18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16" y="3284984"/>
            <a:ext cx="5568280" cy="2012701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1515641" y="228600"/>
            <a:ext cx="600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Reacción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química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y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Ecuación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química</a:t>
            </a:r>
            <a:endParaRPr lang="en-US" altLang="es-GT" sz="28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7704" y="22860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Balanceo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de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ecuaciones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800" b="1" dirty="0" err="1" smtClean="0">
                <a:solidFill>
                  <a:srgbClr val="FFFF00"/>
                </a:solidFill>
                <a:latin typeface="Times LT Std" pitchFamily="18" charset="0"/>
              </a:rPr>
              <a:t>químicas</a:t>
            </a:r>
            <a:endParaRPr lang="en-US" altLang="es-GT" sz="28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1203325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s-GT">
                <a:latin typeface="Times LT Std" pitchFamily="18" charset="0"/>
              </a:rPr>
              <a:t>Escriba la(s) fórmula(s) </a:t>
            </a:r>
            <a:r>
              <a:rPr lang="en-US" altLang="es-GT" b="1">
                <a:latin typeface="Times LT Std" pitchFamily="18" charset="0"/>
              </a:rPr>
              <a:t>correctas</a:t>
            </a:r>
            <a:r>
              <a:rPr lang="en-US" altLang="es-GT">
                <a:latin typeface="Times LT Std" pitchFamily="18" charset="0"/>
              </a:rPr>
              <a:t> para los reactivos en el lado izquierdo de la ecuación y la(s) fórmula(s) correcta(s) de los productos del lado derecho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19200" y="2420888"/>
            <a:ext cx="6650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>
                <a:latin typeface="Times LT Std" pitchFamily="18" charset="0"/>
              </a:rPr>
              <a:t>El </a:t>
            </a:r>
            <a:r>
              <a:rPr lang="en-US" altLang="es-GT" sz="1800" dirty="0" err="1">
                <a:latin typeface="Times LT Std" pitchFamily="18" charset="0"/>
              </a:rPr>
              <a:t>etano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reacciona</a:t>
            </a:r>
            <a:r>
              <a:rPr lang="en-US" altLang="es-GT" sz="1800" dirty="0">
                <a:latin typeface="Times LT Std" pitchFamily="18" charset="0"/>
              </a:rPr>
              <a:t> con </a:t>
            </a:r>
            <a:r>
              <a:rPr lang="en-US" altLang="es-GT" sz="1800" dirty="0" err="1">
                <a:latin typeface="Times LT Std" pitchFamily="18" charset="0"/>
              </a:rPr>
              <a:t>oxígeno</a:t>
            </a:r>
            <a:r>
              <a:rPr lang="en-US" altLang="es-GT" sz="1800" dirty="0">
                <a:latin typeface="Times LT Std" pitchFamily="18" charset="0"/>
              </a:rPr>
              <a:t> y produce </a:t>
            </a:r>
            <a:r>
              <a:rPr lang="en-US" altLang="es-GT" sz="1800" dirty="0" err="1">
                <a:latin typeface="Times LT Std" pitchFamily="18" charset="0"/>
              </a:rPr>
              <a:t>dióxido</a:t>
            </a:r>
            <a:r>
              <a:rPr lang="en-US" altLang="es-GT" sz="1800" dirty="0">
                <a:latin typeface="Times LT Std" pitchFamily="18" charset="0"/>
              </a:rPr>
              <a:t> de </a:t>
            </a:r>
            <a:r>
              <a:rPr lang="en-US" altLang="es-GT" sz="1800" dirty="0" err="1">
                <a:latin typeface="Times LT Std" pitchFamily="18" charset="0"/>
              </a:rPr>
              <a:t>carbono</a:t>
            </a:r>
            <a:r>
              <a:rPr lang="en-US" altLang="es-GT" sz="1800" dirty="0">
                <a:latin typeface="Times LT Std" pitchFamily="18" charset="0"/>
              </a:rPr>
              <a:t>  y </a:t>
            </a:r>
            <a:r>
              <a:rPr lang="en-US" altLang="es-GT" sz="1800" dirty="0" err="1">
                <a:latin typeface="Times LT Std" pitchFamily="18" charset="0"/>
              </a:rPr>
              <a:t>agua</a:t>
            </a:r>
            <a:endParaRPr lang="en-US" altLang="es-GT" sz="1800" dirty="0">
              <a:latin typeface="Times LT Std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370138" y="2970213"/>
            <a:ext cx="4106862" cy="458787"/>
            <a:chOff x="1440" y="2069"/>
            <a:chExt cx="2587" cy="289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440" y="2069"/>
              <a:ext cx="9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400" dirty="0">
                  <a:latin typeface="Times LT Std" pitchFamily="18" charset="0"/>
                </a:rPr>
                <a:t>C</a:t>
              </a:r>
              <a:r>
                <a:rPr lang="en-US" altLang="es-GT" sz="2400" baseline="-25000" dirty="0">
                  <a:latin typeface="Times LT Std" pitchFamily="18" charset="0"/>
                </a:rPr>
                <a:t>2</a:t>
              </a:r>
              <a:r>
                <a:rPr lang="en-US" altLang="es-GT" sz="2400" dirty="0">
                  <a:latin typeface="Times LT Std" pitchFamily="18" charset="0"/>
                </a:rPr>
                <a:t>H</a:t>
              </a:r>
              <a:r>
                <a:rPr lang="en-US" altLang="es-GT" sz="2400" baseline="-25000" dirty="0">
                  <a:latin typeface="Times LT Std" pitchFamily="18" charset="0"/>
                </a:rPr>
                <a:t>6</a:t>
              </a:r>
              <a:r>
                <a:rPr lang="en-US" altLang="es-GT" sz="2400" dirty="0">
                  <a:latin typeface="Times LT Std" pitchFamily="18" charset="0"/>
                </a:rPr>
                <a:t> + O</a:t>
              </a:r>
              <a:r>
                <a:rPr lang="en-US" altLang="es-GT" sz="2400" baseline="-25000" dirty="0">
                  <a:latin typeface="Times LT Std" pitchFamily="18" charset="0"/>
                </a:rPr>
                <a:t>2</a:t>
              </a:r>
              <a:endParaRPr lang="en-US" altLang="es-GT" sz="2400" dirty="0">
                <a:latin typeface="Times LT Std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484" y="2212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034" y="2070"/>
              <a:ext cx="9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400" dirty="0">
                  <a:latin typeface="Times LT Std" pitchFamily="18" charset="0"/>
                </a:rPr>
                <a:t>CO</a:t>
              </a:r>
              <a:r>
                <a:rPr lang="en-US" altLang="es-GT" sz="2400" baseline="-25000" dirty="0">
                  <a:latin typeface="Times LT Std" pitchFamily="18" charset="0"/>
                </a:rPr>
                <a:t>2</a:t>
              </a:r>
              <a:r>
                <a:rPr lang="en-US" altLang="es-GT" sz="2400" dirty="0">
                  <a:latin typeface="Times LT Std" pitchFamily="18" charset="0"/>
                </a:rPr>
                <a:t> + H</a:t>
              </a:r>
              <a:r>
                <a:rPr lang="en-US" altLang="es-GT" sz="2400" baseline="-25000" dirty="0">
                  <a:latin typeface="Times LT Std" pitchFamily="18" charset="0"/>
                </a:rPr>
                <a:t>2</a:t>
              </a:r>
              <a:r>
                <a:rPr lang="en-US" altLang="es-GT" sz="2400" dirty="0">
                  <a:latin typeface="Times LT Std" pitchFamily="18" charset="0"/>
                </a:rPr>
                <a:t>O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3645024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US" altLang="es-GT" dirty="0" err="1">
                <a:latin typeface="Times LT Std" pitchFamily="18" charset="0"/>
              </a:rPr>
              <a:t>Cambie</a:t>
            </a:r>
            <a:r>
              <a:rPr lang="en-US" altLang="es-GT" dirty="0">
                <a:latin typeface="Times LT Std" pitchFamily="18" charset="0"/>
              </a:rPr>
              <a:t> los </a:t>
            </a:r>
            <a:r>
              <a:rPr lang="en-US" altLang="es-GT" dirty="0" err="1">
                <a:latin typeface="Times LT Std" pitchFamily="18" charset="0"/>
              </a:rPr>
              <a:t>números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antecediendo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las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fórmulas</a:t>
            </a:r>
            <a:r>
              <a:rPr lang="en-US" altLang="es-GT" dirty="0">
                <a:latin typeface="Times LT Std" pitchFamily="18" charset="0"/>
              </a:rPr>
              <a:t> (</a:t>
            </a:r>
            <a:r>
              <a:rPr lang="en-US" altLang="es-GT" b="1" i="1" dirty="0" err="1">
                <a:latin typeface="Times LT Std" pitchFamily="18" charset="0"/>
              </a:rPr>
              <a:t>coeficientes</a:t>
            </a:r>
            <a:r>
              <a:rPr lang="en-US" altLang="es-GT" dirty="0">
                <a:latin typeface="Times LT Std" pitchFamily="18" charset="0"/>
              </a:rPr>
              <a:t>) </a:t>
            </a:r>
            <a:r>
              <a:rPr lang="en-US" altLang="es-GT" dirty="0" err="1">
                <a:latin typeface="Times LT Std" pitchFamily="18" charset="0"/>
              </a:rPr>
              <a:t>para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igualar</a:t>
            </a:r>
            <a:r>
              <a:rPr lang="en-US" altLang="es-GT" dirty="0">
                <a:latin typeface="Times LT Std" pitchFamily="18" charset="0"/>
              </a:rPr>
              <a:t> el </a:t>
            </a:r>
            <a:r>
              <a:rPr lang="en-US" altLang="es-GT" dirty="0" err="1">
                <a:latin typeface="Times LT Std" pitchFamily="18" charset="0"/>
              </a:rPr>
              <a:t>número</a:t>
            </a:r>
            <a:r>
              <a:rPr lang="en-US" altLang="es-GT" dirty="0">
                <a:latin typeface="Times LT Std" pitchFamily="18" charset="0"/>
              </a:rPr>
              <a:t> de </a:t>
            </a:r>
            <a:r>
              <a:rPr lang="en-US" altLang="es-GT" dirty="0" err="1">
                <a:latin typeface="Times LT Std" pitchFamily="18" charset="0"/>
              </a:rPr>
              <a:t>átomos</a:t>
            </a:r>
            <a:r>
              <a:rPr lang="en-US" altLang="es-GT" dirty="0">
                <a:latin typeface="Times LT Std" pitchFamily="18" charset="0"/>
              </a:rPr>
              <a:t> en ambos </a:t>
            </a:r>
            <a:r>
              <a:rPr lang="en-US" altLang="es-GT" dirty="0" err="1">
                <a:latin typeface="Times LT Std" pitchFamily="18" charset="0"/>
              </a:rPr>
              <a:t>lados</a:t>
            </a:r>
            <a:r>
              <a:rPr lang="en-US" altLang="es-GT" dirty="0">
                <a:latin typeface="Times LT Std" pitchFamily="18" charset="0"/>
              </a:rPr>
              <a:t> de la </a:t>
            </a:r>
            <a:r>
              <a:rPr lang="en-US" altLang="es-GT" dirty="0" err="1">
                <a:latin typeface="Times LT Std" pitchFamily="18" charset="0"/>
              </a:rPr>
              <a:t>ecuación</a:t>
            </a:r>
            <a:r>
              <a:rPr lang="en-US" altLang="es-GT" dirty="0">
                <a:latin typeface="Times LT Std" pitchFamily="18" charset="0"/>
              </a:rPr>
              <a:t>. No </a:t>
            </a:r>
            <a:r>
              <a:rPr lang="en-US" altLang="es-GT" dirty="0" err="1">
                <a:latin typeface="Times LT Std" pitchFamily="18" charset="0"/>
              </a:rPr>
              <a:t>cambie</a:t>
            </a:r>
            <a:r>
              <a:rPr lang="en-US" altLang="es-GT" dirty="0">
                <a:latin typeface="Times LT Std" pitchFamily="18" charset="0"/>
              </a:rPr>
              <a:t> los </a:t>
            </a:r>
            <a:r>
              <a:rPr lang="en-US" altLang="es-GT" dirty="0" err="1">
                <a:latin typeface="Times LT Std" pitchFamily="18" charset="0"/>
              </a:rPr>
              <a:t>subíndices</a:t>
            </a:r>
            <a:r>
              <a:rPr lang="en-US" altLang="es-GT" dirty="0">
                <a:latin typeface="Times LT Std" pitchFamily="18" charset="0"/>
              </a:rPr>
              <a:t>. </a:t>
            </a:r>
          </a:p>
        </p:txBody>
      </p: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057400" y="4854103"/>
            <a:ext cx="5060950" cy="519113"/>
            <a:chOff x="1772" y="3705"/>
            <a:chExt cx="3188" cy="327"/>
          </a:xfrm>
        </p:grpSpPr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772" y="3726"/>
              <a:ext cx="6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400">
                  <a:solidFill>
                    <a:schemeClr val="accent2"/>
                  </a:solidFill>
                  <a:latin typeface="Times LT Std" pitchFamily="18" charset="0"/>
                </a:rPr>
                <a:t>2C</a:t>
              </a:r>
              <a:r>
                <a:rPr lang="en-US" altLang="es-GT" sz="2400" baseline="-25000">
                  <a:solidFill>
                    <a:schemeClr val="accent2"/>
                  </a:solidFill>
                  <a:latin typeface="Times LT Std" pitchFamily="18" charset="0"/>
                </a:rPr>
                <a:t>2</a:t>
              </a:r>
              <a:r>
                <a:rPr lang="en-US" altLang="es-GT" sz="2400">
                  <a:solidFill>
                    <a:schemeClr val="accent2"/>
                  </a:solidFill>
                  <a:latin typeface="Times LT Std" pitchFamily="18" charset="0"/>
                </a:rPr>
                <a:t>H</a:t>
              </a:r>
              <a:r>
                <a:rPr lang="en-US" altLang="es-GT" sz="2400" baseline="-25000">
                  <a:solidFill>
                    <a:schemeClr val="accent2"/>
                  </a:solidFill>
                  <a:latin typeface="Times LT Std" pitchFamily="18" charset="0"/>
                </a:rPr>
                <a:t>6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521" y="3705"/>
              <a:ext cx="17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800" b="1" dirty="0">
                  <a:solidFill>
                    <a:srgbClr val="FFFF00"/>
                  </a:solidFill>
                  <a:latin typeface="Times LT Std" pitchFamily="18" charset="0"/>
                </a:rPr>
                <a:t>NO ES IGUAL A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281" y="3726"/>
              <a:ext cx="1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s-GT" sz="2400">
                  <a:solidFill>
                    <a:schemeClr val="accent2"/>
                  </a:solidFill>
                  <a:latin typeface="Times LT Std" pitchFamily="18" charset="0"/>
                </a:rPr>
                <a:t>                       C</a:t>
              </a:r>
              <a:r>
                <a:rPr lang="en-US" altLang="es-GT" sz="2400" baseline="-25000">
                  <a:solidFill>
                    <a:schemeClr val="accent2"/>
                  </a:solidFill>
                  <a:latin typeface="Times LT Std" pitchFamily="18" charset="0"/>
                </a:rPr>
                <a:t>4</a:t>
              </a:r>
              <a:r>
                <a:rPr lang="en-US" altLang="es-GT" sz="2400">
                  <a:solidFill>
                    <a:schemeClr val="accent2"/>
                  </a:solidFill>
                  <a:latin typeface="Times LT Std" pitchFamily="18" charset="0"/>
                </a:rPr>
                <a:t>H</a:t>
              </a:r>
              <a:r>
                <a:rPr lang="en-US" altLang="es-GT" sz="2400" baseline="-25000">
                  <a:solidFill>
                    <a:schemeClr val="accent2"/>
                  </a:solidFill>
                  <a:latin typeface="Times LT Std" pitchFamily="18" charset="0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07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69925" y="1575197"/>
            <a:ext cx="7864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 startAt="3"/>
            </a:pPr>
            <a:r>
              <a:rPr lang="en-US" altLang="es-GT" dirty="0" err="1">
                <a:latin typeface="Times LT Std" pitchFamily="18" charset="0"/>
              </a:rPr>
              <a:t>Comience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balanceando</a:t>
            </a:r>
            <a:r>
              <a:rPr lang="en-US" altLang="es-GT" dirty="0">
                <a:latin typeface="Times LT Std" pitchFamily="18" charset="0"/>
              </a:rPr>
              <a:t> los </a:t>
            </a:r>
            <a:r>
              <a:rPr lang="en-US" altLang="es-GT" dirty="0" err="1">
                <a:latin typeface="Times LT Std" pitchFamily="18" charset="0"/>
              </a:rPr>
              <a:t>elementos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que</a:t>
            </a:r>
            <a:r>
              <a:rPr lang="en-US" altLang="es-GT" dirty="0">
                <a:latin typeface="Times LT Std" pitchFamily="18" charset="0"/>
              </a:rPr>
              <a:t> </a:t>
            </a:r>
            <a:r>
              <a:rPr lang="en-US" altLang="es-GT" dirty="0" err="1">
                <a:latin typeface="Times LT Std" pitchFamily="18" charset="0"/>
              </a:rPr>
              <a:t>aparecen</a:t>
            </a:r>
            <a:r>
              <a:rPr lang="en-US" altLang="es-GT" dirty="0">
                <a:latin typeface="Times LT Std" pitchFamily="18" charset="0"/>
              </a:rPr>
              <a:t> en </a:t>
            </a:r>
            <a:r>
              <a:rPr lang="en-US" altLang="es-GT" dirty="0" err="1">
                <a:latin typeface="Times LT Std" pitchFamily="18" charset="0"/>
              </a:rPr>
              <a:t>sólo</a:t>
            </a:r>
            <a:r>
              <a:rPr lang="en-US" altLang="es-GT" dirty="0">
                <a:latin typeface="Times LT Std" pitchFamily="18" charset="0"/>
              </a:rPr>
              <a:t> un </a:t>
            </a:r>
            <a:r>
              <a:rPr lang="en-US" altLang="es-GT" dirty="0" err="1">
                <a:latin typeface="Times LT Std" pitchFamily="18" charset="0"/>
              </a:rPr>
              <a:t>reactivo</a:t>
            </a:r>
            <a:r>
              <a:rPr lang="en-US" altLang="es-GT" dirty="0">
                <a:latin typeface="Times LT Std" pitchFamily="18" charset="0"/>
              </a:rPr>
              <a:t> y un </a:t>
            </a:r>
            <a:r>
              <a:rPr lang="en-US" altLang="es-GT" dirty="0" err="1">
                <a:latin typeface="Times LT Std" pitchFamily="18" charset="0"/>
              </a:rPr>
              <a:t>producto</a:t>
            </a:r>
            <a:r>
              <a:rPr lang="en-US" altLang="es-GT" dirty="0">
                <a:latin typeface="Times LT Std" pitchFamily="18" charset="0"/>
              </a:rPr>
              <a:t>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22363" y="2343929"/>
            <a:ext cx="12554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C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6</a:t>
            </a:r>
            <a:r>
              <a:rPr lang="en-US" altLang="es-GT" dirty="0">
                <a:latin typeface="Times LT Std" pitchFamily="18" charset="0"/>
              </a:rPr>
              <a:t> + 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endParaRPr lang="en-US" altLang="es-GT" dirty="0">
              <a:latin typeface="Times LT Std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570163" y="2521729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GT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43288" y="2345517"/>
            <a:ext cx="1356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CO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 + H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O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997450" y="2359804"/>
            <a:ext cx="346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800" dirty="0" err="1">
                <a:latin typeface="Times LT Std" pitchFamily="18" charset="0"/>
              </a:rPr>
              <a:t>Comience</a:t>
            </a:r>
            <a:r>
              <a:rPr lang="en-US" altLang="es-GT" sz="1800" dirty="0">
                <a:latin typeface="Times LT Std" pitchFamily="18" charset="0"/>
              </a:rPr>
              <a:t> con C o H </a:t>
            </a:r>
            <a:r>
              <a:rPr lang="en-US" altLang="es-GT" sz="1800" dirty="0" err="1">
                <a:latin typeface="Times LT Std" pitchFamily="18" charset="0"/>
              </a:rPr>
              <a:t>pero</a:t>
            </a:r>
            <a:r>
              <a:rPr lang="en-US" altLang="es-GT" sz="1800" dirty="0">
                <a:latin typeface="Times LT Std" pitchFamily="18" charset="0"/>
              </a:rPr>
              <a:t> no con O</a:t>
            </a: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1314450" y="2750329"/>
            <a:ext cx="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889201" y="3121804"/>
            <a:ext cx="1402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2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carbonos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en el </a:t>
            </a:r>
          </a:p>
          <a:p>
            <a:pPr algn="ctr"/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lado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izquierdo</a:t>
            </a:r>
            <a:endParaRPr lang="en-US" altLang="es-GT" sz="1400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V="1">
            <a:off x="3581400" y="2674129"/>
            <a:ext cx="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3200400" y="3121804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1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carbono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en el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lado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derecho</a:t>
            </a:r>
            <a:endParaRPr lang="en-US" altLang="es-GT" sz="1400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695950" y="3760886"/>
            <a:ext cx="2222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multiplique</a:t>
            </a:r>
            <a:r>
              <a:rPr lang="en-US" altLang="es-GT" sz="1800" dirty="0">
                <a:latin typeface="Times LT Std" pitchFamily="18" charset="0"/>
              </a:rPr>
              <a:t> CO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 err="1">
                <a:latin typeface="Times LT Std" pitchFamily="18" charset="0"/>
              </a:rPr>
              <a:t>por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2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066800" y="3760886"/>
            <a:ext cx="12554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C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6</a:t>
            </a:r>
            <a:r>
              <a:rPr lang="en-US" altLang="es-GT" dirty="0">
                <a:latin typeface="Times LT Std" pitchFamily="18" charset="0"/>
              </a:rPr>
              <a:t> + 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endParaRPr lang="en-US" altLang="es-GT" dirty="0">
              <a:latin typeface="Times LT Std" pitchFamily="18" charset="0"/>
            </a:endParaRP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2514600" y="3938686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GT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3429000" y="3762474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solidFill>
                  <a:srgbClr val="FFFF00"/>
                </a:solidFill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CO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 + H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O</a:t>
            </a:r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 flipV="1">
            <a:off x="1524000" y="4141886"/>
            <a:ext cx="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908305" y="4522886"/>
            <a:ext cx="1391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6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hidrógenos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en</a:t>
            </a:r>
          </a:p>
          <a:p>
            <a:pPr algn="ctr"/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el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lado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izquierdo</a:t>
            </a:r>
            <a:endParaRPr lang="en-US" altLang="es-GT" sz="1400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 flipV="1">
            <a:off x="4495800" y="4141886"/>
            <a:ext cx="0" cy="457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3700264" y="4538761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2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hidrógenos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en el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lado</a:t>
            </a:r>
            <a:r>
              <a:rPr lang="en-US" altLang="es-GT" sz="1400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1400" dirty="0" err="1">
                <a:solidFill>
                  <a:srgbClr val="FFFF00"/>
                </a:solidFill>
                <a:latin typeface="Times LT Std" pitchFamily="18" charset="0"/>
              </a:rPr>
              <a:t>derecho</a:t>
            </a:r>
            <a:endParaRPr lang="en-US" altLang="es-GT" sz="1400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5715000" y="5112420"/>
            <a:ext cx="223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1800" dirty="0" err="1">
                <a:latin typeface="Times LT Std" pitchFamily="18" charset="0"/>
              </a:rPr>
              <a:t>multiplique</a:t>
            </a:r>
            <a:r>
              <a:rPr lang="en-US" altLang="es-GT" sz="1800" dirty="0">
                <a:latin typeface="Times LT Std" pitchFamily="18" charset="0"/>
              </a:rPr>
              <a:t> H</a:t>
            </a:r>
            <a:r>
              <a:rPr lang="en-US" altLang="es-GT" sz="1800" baseline="-25000" dirty="0">
                <a:latin typeface="Times LT Std" pitchFamily="18" charset="0"/>
              </a:rPr>
              <a:t>2</a:t>
            </a:r>
            <a:r>
              <a:rPr lang="en-US" altLang="es-GT" sz="1800" dirty="0">
                <a:latin typeface="Times LT Std" pitchFamily="18" charset="0"/>
              </a:rPr>
              <a:t>O </a:t>
            </a:r>
            <a:r>
              <a:rPr lang="en-US" altLang="es-GT" sz="1800" dirty="0" err="1">
                <a:latin typeface="Times LT Std" pitchFamily="18" charset="0"/>
              </a:rPr>
              <a:t>por</a:t>
            </a:r>
            <a:r>
              <a:rPr lang="en-US" altLang="es-GT" sz="1800" dirty="0">
                <a:latin typeface="Times LT Std" pitchFamily="18" charset="0"/>
              </a:rPr>
              <a:t> </a:t>
            </a:r>
            <a:r>
              <a:rPr lang="en-US" altLang="es-GT" sz="1800" dirty="0">
                <a:solidFill>
                  <a:srgbClr val="FFFF00"/>
                </a:solidFill>
                <a:latin typeface="Times LT Std" pitchFamily="18" charset="0"/>
              </a:rPr>
              <a:t>3</a:t>
            </a: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1055688" y="5098133"/>
            <a:ext cx="12554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latin typeface="Times LT Std" pitchFamily="18" charset="0"/>
              </a:rPr>
              <a:t>C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6</a:t>
            </a:r>
            <a:r>
              <a:rPr lang="en-US" altLang="es-GT" dirty="0">
                <a:latin typeface="Times LT Std" pitchFamily="18" charset="0"/>
              </a:rPr>
              <a:t> + 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endParaRPr lang="en-US" altLang="es-GT" dirty="0">
              <a:latin typeface="Times LT Std" pitchFamily="18" charset="0"/>
            </a:endParaRP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2713038" y="5301208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GT"/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3586163" y="5099720"/>
            <a:ext cx="16129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dirty="0">
                <a:solidFill>
                  <a:srgbClr val="FFFF00"/>
                </a:solidFill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CO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 + </a:t>
            </a:r>
            <a:r>
              <a:rPr lang="en-US" altLang="es-GT" dirty="0">
                <a:solidFill>
                  <a:srgbClr val="FFFF00"/>
                </a:solidFill>
                <a:latin typeface="Times LT Std" pitchFamily="18" charset="0"/>
              </a:rPr>
              <a:t>3</a:t>
            </a:r>
            <a:r>
              <a:rPr lang="en-US" altLang="es-GT" dirty="0">
                <a:latin typeface="Times LT Std" pitchFamily="18" charset="0"/>
              </a:rPr>
              <a:t>H</a:t>
            </a:r>
            <a:r>
              <a:rPr lang="en-US" altLang="es-GT" baseline="-25000" dirty="0">
                <a:latin typeface="Times LT Std" pitchFamily="18" charset="0"/>
              </a:rPr>
              <a:t>2</a:t>
            </a:r>
            <a:r>
              <a:rPr lang="en-US" altLang="es-GT" dirty="0">
                <a:latin typeface="Times LT Std" pitchFamily="18" charset="0"/>
              </a:rPr>
              <a:t>O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974304" y="228600"/>
            <a:ext cx="533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Balanceo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de </a:t>
            </a:r>
            <a:r>
              <a:rPr lang="en-US" altLang="es-GT" sz="2800" b="1" dirty="0" err="1">
                <a:solidFill>
                  <a:srgbClr val="FFFF00"/>
                </a:solidFill>
                <a:latin typeface="Times LT Std" pitchFamily="18" charset="0"/>
              </a:rPr>
              <a:t>ecuaciones</a:t>
            </a:r>
            <a:r>
              <a:rPr lang="en-US" altLang="es-GT" sz="2800" b="1" dirty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800" b="1" dirty="0" err="1" smtClean="0">
                <a:solidFill>
                  <a:srgbClr val="FFFF00"/>
                </a:solidFill>
                <a:latin typeface="Times LT Std" pitchFamily="18" charset="0"/>
              </a:rPr>
              <a:t>químicas</a:t>
            </a:r>
            <a:endParaRPr lang="en-US" altLang="es-GT" sz="28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70384" y="947192"/>
            <a:ext cx="2523654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400" b="1" dirty="0" err="1" smtClean="0">
                <a:solidFill>
                  <a:srgbClr val="FFFF00"/>
                </a:solidFill>
                <a:latin typeface="Times LT Std" pitchFamily="18" charset="0"/>
              </a:rPr>
              <a:t>Método</a:t>
            </a:r>
            <a:r>
              <a:rPr lang="en-US" altLang="es-GT" sz="2400" b="1" dirty="0" smtClean="0">
                <a:solidFill>
                  <a:srgbClr val="FFFF00"/>
                </a:solidFill>
                <a:latin typeface="Times LT Std" pitchFamily="18" charset="0"/>
              </a:rPr>
              <a:t> Al </a:t>
            </a:r>
            <a:r>
              <a:rPr lang="en-US" altLang="es-GT" sz="2400" b="1" dirty="0" err="1">
                <a:solidFill>
                  <a:srgbClr val="FFFF00"/>
                </a:solidFill>
                <a:latin typeface="Times LT Std" pitchFamily="18" charset="0"/>
              </a:rPr>
              <a:t>T</a:t>
            </a:r>
            <a:r>
              <a:rPr lang="en-US" altLang="es-GT" sz="2400" b="1" dirty="0" err="1" smtClean="0">
                <a:solidFill>
                  <a:srgbClr val="FFFF00"/>
                </a:solidFill>
                <a:latin typeface="Times LT Std" pitchFamily="18" charset="0"/>
              </a:rPr>
              <a:t>anteo</a:t>
            </a:r>
            <a:r>
              <a:rPr lang="en-US" altLang="es-GT" sz="2400" b="1" dirty="0" smtClean="0">
                <a:solidFill>
                  <a:srgbClr val="FFFF00"/>
                </a:solidFill>
                <a:latin typeface="Times LT Std" pitchFamily="18" charset="0"/>
              </a:rPr>
              <a:t> </a:t>
            </a:r>
            <a:endParaRPr lang="en-US" altLang="es-GT" sz="24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3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13" grpId="0" autoUpdateAnimBg="0"/>
      <p:bldP spid="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pPr algn="ctr"/>
            <a:r>
              <a:rPr lang="es-GT" dirty="0" smtClean="0"/>
              <a:t>Masa  atómica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1355899"/>
            <a:ext cx="7924800" cy="4302224"/>
          </a:xfrm>
        </p:spPr>
        <p:txBody>
          <a:bodyPr>
            <a:normAutofit/>
          </a:bodyPr>
          <a:lstStyle/>
          <a:p>
            <a:r>
              <a:rPr lang="es-GT" sz="2400" dirty="0" smtClean="0"/>
              <a:t>La masa atómica se mide en unidades de masa atómica (</a:t>
            </a:r>
            <a:r>
              <a:rPr lang="es-GT" sz="2400" dirty="0" err="1" smtClean="0"/>
              <a:t>uma</a:t>
            </a:r>
            <a:r>
              <a:rPr lang="es-GT" sz="2400" dirty="0" smtClean="0"/>
              <a:t>).</a:t>
            </a:r>
          </a:p>
          <a:p>
            <a:endParaRPr lang="es-GT" sz="2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15616" y="2060848"/>
            <a:ext cx="61206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LT Std" pitchFamily="18" charset="0"/>
              </a:rPr>
              <a:t>El </a:t>
            </a:r>
            <a:r>
              <a:rPr lang="en-US" dirty="0" err="1">
                <a:latin typeface="Times LT Std" pitchFamily="18" charset="0"/>
              </a:rPr>
              <a:t>litio</a:t>
            </a:r>
            <a:r>
              <a:rPr lang="en-US" dirty="0">
                <a:latin typeface="Times LT Std" pitchFamily="18" charset="0"/>
              </a:rPr>
              <a:t> en la </a:t>
            </a:r>
            <a:r>
              <a:rPr lang="en-US" dirty="0" err="1">
                <a:latin typeface="Times LT Std" pitchFamily="18" charset="0"/>
              </a:rPr>
              <a:t>naturaleza</a:t>
            </a:r>
            <a:r>
              <a:rPr lang="en-US" dirty="0">
                <a:latin typeface="Times LT Std" pitchFamily="18" charset="0"/>
              </a:rPr>
              <a:t> se </a:t>
            </a:r>
            <a:r>
              <a:rPr lang="en-US" dirty="0" err="1">
                <a:latin typeface="Times LT Std" pitchFamily="18" charset="0"/>
              </a:rPr>
              <a:t>encuentra</a:t>
            </a:r>
            <a:r>
              <a:rPr lang="en-US" dirty="0">
                <a:latin typeface="Times LT Std" pitchFamily="18" charset="0"/>
              </a:rPr>
              <a:t> </a:t>
            </a:r>
            <a:r>
              <a:rPr lang="en-US" dirty="0" err="1">
                <a:latin typeface="Times LT Std" pitchFamily="18" charset="0"/>
              </a:rPr>
              <a:t>como</a:t>
            </a:r>
            <a:r>
              <a:rPr lang="en-US" dirty="0">
                <a:latin typeface="Times LT Std" pitchFamily="18" charset="0"/>
              </a:rPr>
              <a:t> (</a:t>
            </a:r>
            <a:r>
              <a:rPr lang="en-US" dirty="0" err="1">
                <a:latin typeface="Times LT Std" pitchFamily="18" charset="0"/>
              </a:rPr>
              <a:t>isótopos</a:t>
            </a:r>
            <a:r>
              <a:rPr lang="en-US" dirty="0" smtClean="0">
                <a:latin typeface="Times LT Std" pitchFamily="18" charset="0"/>
              </a:rPr>
              <a:t>):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LT Std" pitchFamily="18" charset="0"/>
              </a:rPr>
              <a:t>7.42</a:t>
            </a:r>
            <a:r>
              <a:rPr lang="en-US" dirty="0">
                <a:latin typeface="Times LT Std" pitchFamily="18" charset="0"/>
              </a:rPr>
              <a:t>% </a:t>
            </a:r>
            <a:r>
              <a:rPr lang="en-US" baseline="30000" dirty="0">
                <a:latin typeface="Times LT Std" pitchFamily="18" charset="0"/>
              </a:rPr>
              <a:t>6</a:t>
            </a:r>
            <a:r>
              <a:rPr lang="en-US" dirty="0">
                <a:latin typeface="Times LT Std" pitchFamily="18" charset="0"/>
              </a:rPr>
              <a:t>Li (6.015 </a:t>
            </a:r>
            <a:r>
              <a:rPr lang="en-US" dirty="0" err="1" smtClean="0">
                <a:latin typeface="Times LT Std" pitchFamily="18" charset="0"/>
              </a:rPr>
              <a:t>uma</a:t>
            </a:r>
            <a:r>
              <a:rPr lang="en-US" dirty="0" smtClean="0">
                <a:latin typeface="Times LT Std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LT Std" pitchFamily="18" charset="0"/>
              </a:rPr>
              <a:t>92.58</a:t>
            </a:r>
            <a:r>
              <a:rPr lang="en-US" dirty="0">
                <a:latin typeface="Times LT Std" pitchFamily="18" charset="0"/>
              </a:rPr>
              <a:t>% </a:t>
            </a:r>
            <a:r>
              <a:rPr lang="en-US" baseline="30000" dirty="0">
                <a:latin typeface="Times LT Std" pitchFamily="18" charset="0"/>
              </a:rPr>
              <a:t>7</a:t>
            </a:r>
            <a:r>
              <a:rPr lang="en-US" dirty="0">
                <a:latin typeface="Times LT Std" pitchFamily="18" charset="0"/>
              </a:rPr>
              <a:t>Li (7.016 </a:t>
            </a:r>
            <a:r>
              <a:rPr lang="en-US" dirty="0" err="1">
                <a:latin typeface="Times LT Std" pitchFamily="18" charset="0"/>
              </a:rPr>
              <a:t>uma</a:t>
            </a:r>
            <a:r>
              <a:rPr lang="en-US" dirty="0">
                <a:latin typeface="Times LT Std" pitchFamily="18" charset="0"/>
              </a:rPr>
              <a:t>)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49301" y="4462793"/>
            <a:ext cx="6118225" cy="828675"/>
            <a:chOff x="768" y="3040"/>
            <a:chExt cx="3854" cy="522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200" y="3040"/>
              <a:ext cx="19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dirty="0">
                  <a:latin typeface="Times LT Std" pitchFamily="18" charset="0"/>
                </a:rPr>
                <a:t>7.42 x 6.015 + 92.58 x 7.016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768" y="3281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GT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958" y="3312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100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701" y="3176"/>
              <a:ext cx="9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= 6.941 uma</a:t>
              </a:r>
            </a:p>
          </p:txBody>
        </p:sp>
      </p:grp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115616" y="3978455"/>
            <a:ext cx="3617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i="1" dirty="0" err="1">
                <a:latin typeface="Times LT Std" pitchFamily="18" charset="0"/>
              </a:rPr>
              <a:t>Masa</a:t>
            </a:r>
            <a:r>
              <a:rPr lang="en-US" b="1" i="1" dirty="0">
                <a:latin typeface="Times LT Std" pitchFamily="18" charset="0"/>
              </a:rPr>
              <a:t> </a:t>
            </a:r>
            <a:r>
              <a:rPr lang="en-US" b="1" i="1" dirty="0" err="1">
                <a:latin typeface="Times LT Std" pitchFamily="18" charset="0"/>
              </a:rPr>
              <a:t>atómica</a:t>
            </a:r>
            <a:r>
              <a:rPr lang="en-US" b="1" i="1" dirty="0">
                <a:latin typeface="Times LT Std" pitchFamily="18" charset="0"/>
              </a:rPr>
              <a:t> </a:t>
            </a:r>
            <a:r>
              <a:rPr lang="en-US" b="1" i="1" dirty="0" err="1">
                <a:latin typeface="Times LT Std" pitchFamily="18" charset="0"/>
              </a:rPr>
              <a:t>promedio</a:t>
            </a:r>
            <a:r>
              <a:rPr lang="en-US" dirty="0">
                <a:latin typeface="Times LT Std" pitchFamily="18" charset="0"/>
              </a:rPr>
              <a:t> del </a:t>
            </a:r>
            <a:r>
              <a:rPr lang="en-US" dirty="0" err="1">
                <a:latin typeface="Times LT Std" pitchFamily="18" charset="0"/>
              </a:rPr>
              <a:t>litio</a:t>
            </a:r>
            <a:r>
              <a:rPr lang="en-US" dirty="0">
                <a:latin typeface="Times LT Std" pitchFamily="18" charset="0"/>
              </a:rPr>
              <a:t>:</a:t>
            </a:r>
            <a:endParaRPr lang="en-US" b="1" i="1" dirty="0">
              <a:latin typeface="Times LT St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 smtClean="0"/>
              <a:t>KM</a:t>
            </a:r>
            <a:r>
              <a:rPr lang="es-GT" cap="none" dirty="0" smtClean="0"/>
              <a:t>n</a:t>
            </a:r>
            <a:r>
              <a:rPr lang="es-GT" dirty="0" smtClean="0"/>
              <a:t>O</a:t>
            </a:r>
            <a:r>
              <a:rPr lang="es-GT" baseline="-25000" dirty="0" smtClean="0"/>
              <a:t>4</a:t>
            </a:r>
            <a:r>
              <a:rPr lang="es-GT" dirty="0" smtClean="0"/>
              <a:t> </a:t>
            </a:r>
            <a:r>
              <a:rPr lang="es-GT" dirty="0"/>
              <a:t>+ </a:t>
            </a:r>
            <a:r>
              <a:rPr lang="es-GT" dirty="0" smtClean="0"/>
              <a:t>N</a:t>
            </a:r>
            <a:r>
              <a:rPr lang="es-GT" cap="none" dirty="0" smtClean="0"/>
              <a:t>a</a:t>
            </a:r>
            <a:r>
              <a:rPr lang="es-GT" baseline="-25000" dirty="0" smtClean="0"/>
              <a:t>2</a:t>
            </a:r>
            <a:r>
              <a:rPr lang="es-GT" dirty="0" smtClean="0"/>
              <a:t>S  </a:t>
            </a:r>
            <a:r>
              <a:rPr lang="es-GT" dirty="0"/>
              <a:t>→ </a:t>
            </a:r>
            <a:r>
              <a:rPr lang="es-GT" dirty="0" smtClean="0"/>
              <a:t>N</a:t>
            </a:r>
            <a:r>
              <a:rPr lang="es-GT" cap="none" dirty="0" smtClean="0"/>
              <a:t>a</a:t>
            </a:r>
            <a:r>
              <a:rPr lang="es-GT" dirty="0" smtClean="0"/>
              <a:t>M</a:t>
            </a:r>
            <a:r>
              <a:rPr lang="es-GT" cap="none" dirty="0" smtClean="0"/>
              <a:t>n</a:t>
            </a:r>
            <a:r>
              <a:rPr lang="es-GT" dirty="0" smtClean="0"/>
              <a:t>O</a:t>
            </a:r>
            <a:r>
              <a:rPr lang="es-GT" baseline="-25000" dirty="0" smtClean="0"/>
              <a:t>4</a:t>
            </a:r>
            <a:r>
              <a:rPr lang="es-GT" dirty="0" smtClean="0"/>
              <a:t> </a:t>
            </a:r>
            <a:r>
              <a:rPr lang="es-GT" dirty="0"/>
              <a:t>+ </a:t>
            </a:r>
            <a:r>
              <a:rPr lang="es-GT" dirty="0" smtClean="0"/>
              <a:t>K</a:t>
            </a:r>
            <a:r>
              <a:rPr lang="es-GT" baseline="-25000" dirty="0" smtClean="0"/>
              <a:t>2</a:t>
            </a:r>
            <a:r>
              <a:rPr lang="es-GT" dirty="0" smtClean="0"/>
              <a:t>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solidFill>
            <a:schemeClr val="tx1"/>
          </a:solidFill>
        </p:spPr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2512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70384" y="371128"/>
            <a:ext cx="277748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s-GT" sz="2400" b="1" dirty="0" err="1" smtClean="0">
                <a:solidFill>
                  <a:srgbClr val="FFFF00"/>
                </a:solidFill>
                <a:latin typeface="Times LT Std" pitchFamily="18" charset="0"/>
              </a:rPr>
              <a:t>Método</a:t>
            </a:r>
            <a:r>
              <a:rPr lang="en-US" altLang="es-GT" sz="2400" b="1" dirty="0" smtClean="0">
                <a:solidFill>
                  <a:srgbClr val="FFFF00"/>
                </a:solidFill>
                <a:latin typeface="Times LT Std" pitchFamily="18" charset="0"/>
              </a:rPr>
              <a:t> </a:t>
            </a:r>
            <a:r>
              <a:rPr lang="en-US" altLang="es-GT" sz="2400" b="1" dirty="0" err="1" smtClean="0">
                <a:solidFill>
                  <a:srgbClr val="FFFF00"/>
                </a:solidFill>
                <a:latin typeface="Times LT Std" pitchFamily="18" charset="0"/>
              </a:rPr>
              <a:t>Algebraico</a:t>
            </a:r>
            <a:r>
              <a:rPr lang="en-US" altLang="es-GT" sz="2400" b="1" dirty="0" smtClean="0">
                <a:solidFill>
                  <a:srgbClr val="FFFF00"/>
                </a:solidFill>
                <a:latin typeface="Times LT Std" pitchFamily="18" charset="0"/>
              </a:rPr>
              <a:t> </a:t>
            </a:r>
            <a:endParaRPr lang="en-US" altLang="es-GT" sz="2400" b="1" dirty="0">
              <a:solidFill>
                <a:srgbClr val="FFFF00"/>
              </a:solidFill>
              <a:latin typeface="Times LT Std" pitchFamily="18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5330552" cy="576064"/>
          </a:xfrm>
        </p:spPr>
        <p:txBody>
          <a:bodyPr/>
          <a:lstStyle/>
          <a:p>
            <a:r>
              <a:rPr lang="es-GT" cap="none" dirty="0" smtClean="0"/>
              <a:t>KMnO</a:t>
            </a:r>
            <a:r>
              <a:rPr lang="es-GT" cap="none" baseline="-25000" dirty="0" smtClean="0"/>
              <a:t>4</a:t>
            </a:r>
            <a:r>
              <a:rPr lang="es-GT" cap="none" dirty="0" smtClean="0"/>
              <a:t> + Na</a:t>
            </a:r>
            <a:r>
              <a:rPr lang="es-GT" cap="none" baseline="-25000" dirty="0" smtClean="0"/>
              <a:t>2</a:t>
            </a:r>
            <a:r>
              <a:rPr lang="es-GT" cap="none" dirty="0" smtClean="0"/>
              <a:t>S  → NaMnO</a:t>
            </a:r>
            <a:r>
              <a:rPr lang="es-GT" cap="none" baseline="-25000" dirty="0" smtClean="0"/>
              <a:t>4</a:t>
            </a:r>
            <a:r>
              <a:rPr lang="es-GT" cap="none" dirty="0" smtClean="0"/>
              <a:t> + K</a:t>
            </a:r>
            <a:r>
              <a:rPr lang="es-GT" cap="none" baseline="-25000" dirty="0" smtClean="0"/>
              <a:t>2</a:t>
            </a:r>
            <a:r>
              <a:rPr lang="es-GT" cap="none" dirty="0" smtClean="0"/>
              <a:t>S</a:t>
            </a:r>
            <a:endParaRPr lang="es-GT" cap="none" dirty="0"/>
          </a:p>
        </p:txBody>
      </p:sp>
      <p:sp>
        <p:nvSpPr>
          <p:cNvPr id="6" name="5 Rectángulo"/>
          <p:cNvSpPr/>
          <p:nvPr/>
        </p:nvSpPr>
        <p:spPr>
          <a:xfrm>
            <a:off x="899592" y="170080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 smtClean="0">
                <a:solidFill>
                  <a:srgbClr val="CC3399"/>
                </a:solidFill>
              </a:rPr>
              <a:t>A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67744" y="170080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B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07904" y="170080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C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220072" y="170080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D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5536" y="2708920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 smtClean="0">
                <a:solidFill>
                  <a:srgbClr val="CC3399"/>
                </a:solidFill>
              </a:rPr>
              <a:t>A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5536" y="3140968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B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3573016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C</a:t>
            </a:r>
            <a:endParaRPr lang="es-GT" dirty="0">
              <a:solidFill>
                <a:srgbClr val="CC3399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95536" y="4005064"/>
            <a:ext cx="43204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rgbClr val="CC3399"/>
                </a:solidFill>
              </a:rPr>
              <a:t>D</a:t>
            </a:r>
            <a:endParaRPr lang="es-GT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3400" y="1229851"/>
            <a:ext cx="8137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400" dirty="0">
                <a:latin typeface="Times LT Std" pitchFamily="18" charset="0"/>
              </a:rPr>
              <a:t>Un </a:t>
            </a:r>
            <a:r>
              <a:rPr lang="en-US" sz="2400" i="1" dirty="0" err="1">
                <a:latin typeface="Times LT Std" pitchFamily="18" charset="0"/>
              </a:rPr>
              <a:t>mol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es</a:t>
            </a:r>
            <a:r>
              <a:rPr lang="en-US" sz="2400" dirty="0">
                <a:latin typeface="Times LT Std" pitchFamily="18" charset="0"/>
              </a:rPr>
              <a:t> la </a:t>
            </a:r>
            <a:r>
              <a:rPr lang="en-US" sz="2400" dirty="0" err="1">
                <a:latin typeface="Times LT Std" pitchFamily="18" charset="0"/>
              </a:rPr>
              <a:t>cantidad</a:t>
            </a:r>
            <a:r>
              <a:rPr lang="en-US" sz="2400" dirty="0">
                <a:latin typeface="Times LT Std" pitchFamily="18" charset="0"/>
              </a:rPr>
              <a:t> de </a:t>
            </a:r>
            <a:r>
              <a:rPr lang="en-US" sz="2400" dirty="0" err="1">
                <a:latin typeface="Times LT Std" pitchFamily="18" charset="0"/>
              </a:rPr>
              <a:t>sustancia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que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contiene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tantos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átomos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como</a:t>
            </a:r>
            <a:r>
              <a:rPr lang="en-US" sz="2400" dirty="0">
                <a:latin typeface="Times LT Std" pitchFamily="18" charset="0"/>
              </a:rPr>
              <a:t> hay en </a:t>
            </a:r>
            <a:r>
              <a:rPr lang="en-US" sz="2400" dirty="0" err="1">
                <a:latin typeface="Times LT Std" pitchFamily="18" charset="0"/>
              </a:rPr>
              <a:t>exactamente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smtClean="0">
                <a:latin typeface="Times LT Std" pitchFamily="18" charset="0"/>
              </a:rPr>
              <a:t>12.011 </a:t>
            </a:r>
            <a:r>
              <a:rPr lang="en-US" sz="2400" dirty="0" err="1" smtClean="0">
                <a:latin typeface="Times LT Std" pitchFamily="18" charset="0"/>
              </a:rPr>
              <a:t>gramos</a:t>
            </a:r>
            <a:r>
              <a:rPr lang="en-US" sz="2400" dirty="0" smtClean="0">
                <a:latin typeface="Times LT Std" pitchFamily="18" charset="0"/>
              </a:rPr>
              <a:t> </a:t>
            </a:r>
            <a:r>
              <a:rPr lang="en-US" sz="2400" dirty="0">
                <a:latin typeface="Times LT Std" pitchFamily="18" charset="0"/>
              </a:rPr>
              <a:t>de </a:t>
            </a:r>
            <a:r>
              <a:rPr lang="en-US" sz="2400" baseline="30000" dirty="0">
                <a:latin typeface="Times LT Std" pitchFamily="18" charset="0"/>
              </a:rPr>
              <a:t>12</a:t>
            </a:r>
            <a:r>
              <a:rPr lang="en-US" sz="2400" dirty="0">
                <a:latin typeface="Times LT Std" pitchFamily="18" charset="0"/>
              </a:rPr>
              <a:t>C.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901792" y="3145630"/>
            <a:ext cx="539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latin typeface="Times LT Std" pitchFamily="18" charset="0"/>
              </a:rPr>
              <a:t>1 </a:t>
            </a:r>
            <a:r>
              <a:rPr lang="en-US" sz="2400" dirty="0" err="1">
                <a:latin typeface="Times LT Std" pitchFamily="18" charset="0"/>
              </a:rPr>
              <a:t>mol</a:t>
            </a:r>
            <a:r>
              <a:rPr lang="en-US" sz="2400" dirty="0">
                <a:latin typeface="Times LT Std" pitchFamily="18" charset="0"/>
              </a:rPr>
              <a:t> = </a:t>
            </a:r>
            <a:r>
              <a:rPr lang="en-US" sz="2400" i="1" dirty="0">
                <a:latin typeface="Times LT Std" pitchFamily="18" charset="0"/>
              </a:rPr>
              <a:t>N</a:t>
            </a:r>
            <a:r>
              <a:rPr lang="en-US" sz="2400" i="1" baseline="-25000" dirty="0">
                <a:latin typeface="Times LT Std" pitchFamily="18" charset="0"/>
              </a:rPr>
              <a:t>A</a:t>
            </a:r>
            <a:r>
              <a:rPr lang="en-US" sz="2400" dirty="0">
                <a:latin typeface="Times LT Std" pitchFamily="18" charset="0"/>
              </a:rPr>
              <a:t> = 6.0221367 x </a:t>
            </a:r>
            <a:r>
              <a:rPr lang="en-US" sz="2400" dirty="0" smtClean="0">
                <a:latin typeface="Times LT Std" pitchFamily="18" charset="0"/>
              </a:rPr>
              <a:t>10</a:t>
            </a:r>
            <a:r>
              <a:rPr lang="en-US" sz="2400" baseline="30000" dirty="0" smtClean="0">
                <a:latin typeface="Times LT Std" pitchFamily="18" charset="0"/>
              </a:rPr>
              <a:t>23   </a:t>
            </a:r>
            <a:r>
              <a:rPr lang="en-US" sz="2400" dirty="0" err="1" smtClean="0">
                <a:latin typeface="Times LT Std" pitchFamily="18" charset="0"/>
              </a:rPr>
              <a:t>átomos</a:t>
            </a:r>
            <a:endParaRPr lang="en-US" sz="2400" baseline="30000" dirty="0" smtClean="0">
              <a:latin typeface="Times LT Std" pitchFamily="18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01792" y="4293096"/>
            <a:ext cx="5614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600" dirty="0">
                <a:latin typeface="Times LT Std" pitchFamily="18" charset="0"/>
              </a:rPr>
              <a:t>El </a:t>
            </a:r>
            <a:r>
              <a:rPr lang="en-US" sz="3600" dirty="0" err="1">
                <a:latin typeface="Times LT Std" pitchFamily="18" charset="0"/>
              </a:rPr>
              <a:t>número</a:t>
            </a:r>
            <a:r>
              <a:rPr lang="en-US" sz="3600" dirty="0">
                <a:latin typeface="Times LT Std" pitchFamily="18" charset="0"/>
              </a:rPr>
              <a:t> de Avogadro (</a:t>
            </a:r>
            <a:r>
              <a:rPr lang="en-US" sz="3600" i="1" dirty="0">
                <a:latin typeface="Times LT Std" pitchFamily="18" charset="0"/>
              </a:rPr>
              <a:t>N</a:t>
            </a:r>
            <a:r>
              <a:rPr lang="en-US" sz="3600" i="1" baseline="-25000" dirty="0">
                <a:latin typeface="Times LT Std" pitchFamily="18" charset="0"/>
              </a:rPr>
              <a:t>A</a:t>
            </a:r>
            <a:r>
              <a:rPr lang="en-US" sz="3600" i="1" dirty="0">
                <a:latin typeface="Times LT Std" pitchFamily="18" charset="0"/>
              </a:rPr>
              <a:t>)</a:t>
            </a:r>
            <a:r>
              <a:rPr lang="en-US" sz="3600" dirty="0">
                <a:latin typeface="Times LT St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2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71600" y="432792"/>
            <a:ext cx="7382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latin typeface="Times LT Std" pitchFamily="18" charset="0"/>
              </a:rPr>
              <a:t>La</a:t>
            </a:r>
            <a:r>
              <a:rPr lang="en-US" sz="2400" b="1" i="1" dirty="0">
                <a:latin typeface="Times LT Std" pitchFamily="18" charset="0"/>
              </a:rPr>
              <a:t> </a:t>
            </a:r>
            <a:r>
              <a:rPr lang="en-US" sz="2400" b="1" i="1" dirty="0" err="1">
                <a:latin typeface="Times LT Std" pitchFamily="18" charset="0"/>
              </a:rPr>
              <a:t>masa</a:t>
            </a:r>
            <a:r>
              <a:rPr lang="en-US" sz="2400" b="1" i="1" dirty="0">
                <a:latin typeface="Times LT Std" pitchFamily="18" charset="0"/>
              </a:rPr>
              <a:t> molar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es</a:t>
            </a:r>
            <a:r>
              <a:rPr lang="en-US" sz="2400" dirty="0">
                <a:latin typeface="Times LT Std" pitchFamily="18" charset="0"/>
              </a:rPr>
              <a:t> la </a:t>
            </a:r>
            <a:r>
              <a:rPr lang="en-US" sz="2400" dirty="0" err="1">
                <a:latin typeface="Times LT Std" pitchFamily="18" charset="0"/>
              </a:rPr>
              <a:t>masa</a:t>
            </a:r>
            <a:r>
              <a:rPr lang="en-US" sz="2400" dirty="0">
                <a:latin typeface="Times LT Std" pitchFamily="18" charset="0"/>
              </a:rPr>
              <a:t> molecular </a:t>
            </a:r>
            <a:r>
              <a:rPr lang="en-US" sz="2400" dirty="0" err="1">
                <a:latin typeface="Times LT Std" pitchFamily="18" charset="0"/>
              </a:rPr>
              <a:t>expresada</a:t>
            </a:r>
            <a:r>
              <a:rPr lang="en-US" sz="2400" dirty="0">
                <a:latin typeface="Times LT Std" pitchFamily="18" charset="0"/>
              </a:rPr>
              <a:t> en </a:t>
            </a:r>
            <a:r>
              <a:rPr lang="en-US" sz="2400" dirty="0" err="1">
                <a:latin typeface="Times LT Std" pitchFamily="18" charset="0"/>
              </a:rPr>
              <a:t>gramos</a:t>
            </a:r>
            <a:endParaRPr lang="en-US" sz="2400" dirty="0">
              <a:latin typeface="Times LT Std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9552" y="1347192"/>
            <a:ext cx="79208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1 </a:t>
            </a:r>
            <a:r>
              <a:rPr lang="en-US" sz="2400" dirty="0" err="1">
                <a:latin typeface="Times LT Std" pitchFamily="18" charset="0"/>
              </a:rPr>
              <a:t>mol</a:t>
            </a:r>
            <a:r>
              <a:rPr lang="en-US" sz="2400" dirty="0">
                <a:latin typeface="Times LT Std" pitchFamily="18" charset="0"/>
              </a:rPr>
              <a:t> de </a:t>
            </a:r>
            <a:r>
              <a:rPr lang="en-US" sz="2400" dirty="0" err="1">
                <a:latin typeface="Times LT Std" pitchFamily="18" charset="0"/>
              </a:rPr>
              <a:t>átomos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baseline="30000" dirty="0">
                <a:latin typeface="Times LT Std" pitchFamily="18" charset="0"/>
              </a:rPr>
              <a:t>12</a:t>
            </a:r>
            <a:r>
              <a:rPr lang="en-US" sz="2400" dirty="0">
                <a:latin typeface="Times LT Std" pitchFamily="18" charset="0"/>
              </a:rPr>
              <a:t>C </a:t>
            </a:r>
            <a:r>
              <a:rPr lang="en-US" sz="2400" dirty="0" err="1">
                <a:latin typeface="Times LT Std" pitchFamily="18" charset="0"/>
              </a:rPr>
              <a:t>es</a:t>
            </a:r>
            <a:r>
              <a:rPr lang="en-US" sz="2400" dirty="0">
                <a:latin typeface="Times LT Std" pitchFamily="18" charset="0"/>
              </a:rPr>
              <a:t> = 6.022 x 10</a:t>
            </a:r>
            <a:r>
              <a:rPr lang="en-US" sz="2400" baseline="30000" dirty="0">
                <a:latin typeface="Times LT Std" pitchFamily="18" charset="0"/>
              </a:rPr>
              <a:t>23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 smtClean="0">
                <a:latin typeface="Times LT Std" pitchFamily="18" charset="0"/>
              </a:rPr>
              <a:t>átomos</a:t>
            </a:r>
            <a:r>
              <a:rPr lang="en-US" sz="2400" dirty="0" smtClean="0">
                <a:latin typeface="Times LT Std" pitchFamily="18" charset="0"/>
              </a:rPr>
              <a:t> C </a:t>
            </a:r>
            <a:r>
              <a:rPr lang="en-US" sz="2400" dirty="0">
                <a:latin typeface="Times LT Std" pitchFamily="18" charset="0"/>
              </a:rPr>
              <a:t>= </a:t>
            </a:r>
            <a:r>
              <a:rPr lang="en-US" sz="2400" dirty="0" smtClean="0">
                <a:latin typeface="Times LT Std" pitchFamily="18" charset="0"/>
              </a:rPr>
              <a:t>12.011 g </a:t>
            </a:r>
            <a:r>
              <a:rPr lang="en-US" sz="2400" dirty="0" smtClean="0">
                <a:latin typeface="Times LT Std" pitchFamily="18" charset="0"/>
              </a:rPr>
              <a:t>C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6.022 x 10</a:t>
            </a:r>
            <a:r>
              <a:rPr lang="en-US" sz="2400" baseline="30000" dirty="0">
                <a:latin typeface="Times LT Std" pitchFamily="18" charset="0"/>
              </a:rPr>
              <a:t>23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átomos</a:t>
            </a:r>
            <a:r>
              <a:rPr lang="en-US" sz="2400" dirty="0">
                <a:latin typeface="Times LT Std" pitchFamily="18" charset="0"/>
              </a:rPr>
              <a:t> C = 12.011 </a:t>
            </a:r>
            <a:r>
              <a:rPr lang="en-US" sz="2400" dirty="0" smtClean="0">
                <a:latin typeface="Times LT Std" pitchFamily="18" charset="0"/>
              </a:rPr>
              <a:t>g/</a:t>
            </a:r>
            <a:r>
              <a:rPr lang="en-US" sz="2400" dirty="0" err="1" smtClean="0">
                <a:latin typeface="Times LT Std" pitchFamily="18" charset="0"/>
              </a:rPr>
              <a:t>mol</a:t>
            </a:r>
            <a:r>
              <a:rPr lang="en-US" sz="2400" dirty="0" smtClean="0">
                <a:latin typeface="Times LT Std" pitchFamily="18" charset="0"/>
              </a:rPr>
              <a:t>  C</a:t>
            </a:r>
            <a:endParaRPr lang="en-US" sz="2400" dirty="0">
              <a:latin typeface="Times LT Std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6.022 x 10</a:t>
            </a:r>
            <a:r>
              <a:rPr lang="en-US" sz="2400" baseline="30000" dirty="0">
                <a:latin typeface="Times LT Std" pitchFamily="18" charset="0"/>
              </a:rPr>
              <a:t>23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átomos</a:t>
            </a:r>
            <a:r>
              <a:rPr lang="en-US" sz="2400" dirty="0">
                <a:latin typeface="Times LT Std" pitchFamily="18" charset="0"/>
              </a:rPr>
              <a:t> C = </a:t>
            </a:r>
            <a:r>
              <a:rPr lang="en-US" sz="2400" dirty="0" smtClean="0">
                <a:latin typeface="Times LT Std" pitchFamily="18" charset="0"/>
              </a:rPr>
              <a:t>12.011 </a:t>
            </a:r>
            <a:r>
              <a:rPr lang="en-US" sz="2400" dirty="0" err="1" smtClean="0">
                <a:latin typeface="Times LT Std" pitchFamily="18" charset="0"/>
              </a:rPr>
              <a:t>umas</a:t>
            </a:r>
            <a:r>
              <a:rPr lang="en-US" sz="2400" dirty="0" smtClean="0">
                <a:latin typeface="Times LT Std" pitchFamily="18" charset="0"/>
              </a:rPr>
              <a:t> C</a:t>
            </a:r>
            <a:endParaRPr lang="en-US" sz="2400" dirty="0">
              <a:latin typeface="Times LT Std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51992" y="2989401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1 </a:t>
            </a:r>
            <a:r>
              <a:rPr lang="en-US" sz="2400" dirty="0" err="1">
                <a:latin typeface="Times LT Std" pitchFamily="18" charset="0"/>
              </a:rPr>
              <a:t>mol</a:t>
            </a:r>
            <a:r>
              <a:rPr lang="en-US" sz="2400" dirty="0">
                <a:latin typeface="Times LT Std" pitchFamily="18" charset="0"/>
              </a:rPr>
              <a:t> de </a:t>
            </a:r>
            <a:r>
              <a:rPr lang="en-US" sz="2400" dirty="0" smtClean="0">
                <a:latin typeface="Times LT Std" pitchFamily="18" charset="0"/>
              </a:rPr>
              <a:t> </a:t>
            </a:r>
            <a:r>
              <a:rPr lang="en-US" sz="2400" baseline="30000" dirty="0">
                <a:latin typeface="Times LT Std" pitchFamily="18" charset="0"/>
              </a:rPr>
              <a:t>12</a:t>
            </a:r>
            <a:r>
              <a:rPr lang="en-US" sz="2400" dirty="0">
                <a:latin typeface="Times LT Std" pitchFamily="18" charset="0"/>
              </a:rPr>
              <a:t>C = 12.00 g </a:t>
            </a:r>
            <a:r>
              <a:rPr lang="en-US" sz="2400" baseline="30000" dirty="0">
                <a:latin typeface="Times LT Std" pitchFamily="18" charset="0"/>
              </a:rPr>
              <a:t>12</a:t>
            </a:r>
            <a:r>
              <a:rPr lang="en-US" sz="2400" dirty="0">
                <a:latin typeface="Times LT Std" pitchFamily="18" charset="0"/>
              </a:rPr>
              <a:t>C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1 </a:t>
            </a:r>
            <a:r>
              <a:rPr lang="en-US" sz="2400" dirty="0" err="1">
                <a:latin typeface="Times LT Std" pitchFamily="18" charset="0"/>
              </a:rPr>
              <a:t>mol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smtClean="0">
                <a:latin typeface="Times LT Std" pitchFamily="18" charset="0"/>
              </a:rPr>
              <a:t>de </a:t>
            </a:r>
            <a:r>
              <a:rPr lang="en-US" sz="2400" dirty="0" err="1">
                <a:latin typeface="Times LT Std" pitchFamily="18" charset="0"/>
              </a:rPr>
              <a:t>litio</a:t>
            </a:r>
            <a:r>
              <a:rPr lang="en-US" sz="2400" dirty="0">
                <a:latin typeface="Times LT Std" pitchFamily="18" charset="0"/>
              </a:rPr>
              <a:t> = 6.941 g de Li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475656" y="4365104"/>
            <a:ext cx="5943600" cy="8679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Para </a:t>
            </a:r>
            <a:r>
              <a:rPr lang="en-US" sz="2400" dirty="0" err="1">
                <a:latin typeface="Times LT Std" pitchFamily="18" charset="0"/>
              </a:rPr>
              <a:t>cualquier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elemento</a:t>
            </a:r>
            <a:endParaRPr lang="en-US" sz="2400" dirty="0">
              <a:latin typeface="Times LT Std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masa</a:t>
            </a:r>
            <a:r>
              <a:rPr lang="en-US" sz="2400" dirty="0">
                <a:latin typeface="Times LT Std" pitchFamily="18" charset="0"/>
              </a:rPr>
              <a:t> </a:t>
            </a:r>
            <a:r>
              <a:rPr lang="en-US" sz="2400" dirty="0" err="1">
                <a:latin typeface="Times LT Std" pitchFamily="18" charset="0"/>
              </a:rPr>
              <a:t>atómica</a:t>
            </a:r>
            <a:r>
              <a:rPr lang="en-US" sz="2400" dirty="0">
                <a:latin typeface="Times LT Std" pitchFamily="18" charset="0"/>
              </a:rPr>
              <a:t> (</a:t>
            </a:r>
            <a:r>
              <a:rPr lang="en-US" sz="2400" dirty="0" err="1">
                <a:latin typeface="Times LT Std" pitchFamily="18" charset="0"/>
              </a:rPr>
              <a:t>uma</a:t>
            </a:r>
            <a:r>
              <a:rPr lang="en-US" sz="2400" dirty="0">
                <a:latin typeface="Times LT Std" pitchFamily="18" charset="0"/>
              </a:rPr>
              <a:t>) = </a:t>
            </a:r>
            <a:r>
              <a:rPr lang="en-US" sz="2400" dirty="0" err="1">
                <a:latin typeface="Times LT Std" pitchFamily="18" charset="0"/>
              </a:rPr>
              <a:t>masa</a:t>
            </a:r>
            <a:r>
              <a:rPr lang="en-US" sz="2400" dirty="0">
                <a:latin typeface="Times LT Std" pitchFamily="18" charset="0"/>
              </a:rPr>
              <a:t> molar (</a:t>
            </a:r>
            <a:r>
              <a:rPr lang="en-US" sz="2400" dirty="0" err="1">
                <a:latin typeface="Times LT Std" pitchFamily="18" charset="0"/>
              </a:rPr>
              <a:t>gramos</a:t>
            </a:r>
            <a:r>
              <a:rPr lang="en-US" sz="2400" dirty="0">
                <a:latin typeface="Times LT Std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73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6" descr="03_0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4167"/>
          <a:stretch>
            <a:fillRect/>
          </a:stretch>
        </p:blipFill>
        <p:spPr bwMode="auto">
          <a:xfrm>
            <a:off x="1524000" y="960455"/>
            <a:ext cx="6096000" cy="412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2091748" y="1844824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Times LT Std" pitchFamily="18" charset="0"/>
              </a:rPr>
              <a:t>C</a:t>
            </a:r>
          </a:p>
        </p:txBody>
      </p:sp>
      <p:sp>
        <p:nvSpPr>
          <p:cNvPr id="6" name="Text Box 1029"/>
          <p:cNvSpPr txBox="1">
            <a:spLocks noChangeArrowheads="1"/>
          </p:cNvSpPr>
          <p:nvPr/>
        </p:nvSpPr>
        <p:spPr bwMode="auto">
          <a:xfrm>
            <a:off x="6709122" y="1838151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Times LT Std" pitchFamily="18" charset="0"/>
              </a:rPr>
              <a:t>S</a:t>
            </a:r>
          </a:p>
        </p:txBody>
      </p:sp>
      <p:sp>
        <p:nvSpPr>
          <p:cNvPr id="7" name="Text Box 1030"/>
          <p:cNvSpPr txBox="1">
            <a:spLocks noChangeArrowheads="1"/>
          </p:cNvSpPr>
          <p:nvPr/>
        </p:nvSpPr>
        <p:spPr bwMode="auto">
          <a:xfrm>
            <a:off x="1984375" y="3587895"/>
            <a:ext cx="45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Times LT Std" pitchFamily="18" charset="0"/>
              </a:rPr>
              <a:t>Cu</a:t>
            </a: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6823546" y="3501008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Times LT Std" pitchFamily="18" charset="0"/>
              </a:rPr>
              <a:t>Fe</a:t>
            </a:r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4427984" y="3218657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Times LT Std" pitchFamily="18" charset="0"/>
              </a:rPr>
              <a:t>Hg</a:t>
            </a:r>
          </a:p>
        </p:txBody>
      </p:sp>
    </p:spTree>
    <p:extLst>
      <p:ext uri="{BB962C8B-B14F-4D97-AF65-F5344CB8AC3E}">
        <p14:creationId xmlns:p14="http://schemas.microsoft.com/office/powerpoint/2010/main" val="4387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es-GT" dirty="0" smtClean="0"/>
              <a:t>Conversión de átomos a gramos en UMAS</a:t>
            </a:r>
            <a:endParaRPr lang="es-G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72046" y="3896221"/>
            <a:ext cx="7256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LT Std" pitchFamily="18" charset="0"/>
              </a:rPr>
              <a:t>1 </a:t>
            </a:r>
            <a:r>
              <a:rPr lang="en-US" sz="2800" dirty="0" err="1">
                <a:latin typeface="Times LT Std" pitchFamily="18" charset="0"/>
              </a:rPr>
              <a:t>uma</a:t>
            </a:r>
            <a:r>
              <a:rPr lang="en-US" sz="2800" dirty="0">
                <a:latin typeface="Times LT Std" pitchFamily="18" charset="0"/>
              </a:rPr>
              <a:t> = 1.66 x 10</a:t>
            </a:r>
            <a:r>
              <a:rPr lang="en-US" sz="2800" baseline="30000" dirty="0">
                <a:latin typeface="Times LT Std" pitchFamily="18" charset="0"/>
              </a:rPr>
              <a:t>-24 </a:t>
            </a:r>
            <a:r>
              <a:rPr lang="en-US" sz="2800" dirty="0">
                <a:latin typeface="Times LT Std" pitchFamily="18" charset="0"/>
              </a:rPr>
              <a:t>g  o 1 g = 6.022 x 10</a:t>
            </a:r>
            <a:r>
              <a:rPr lang="en-US" sz="2800" baseline="30000" dirty="0">
                <a:latin typeface="Times LT Std" pitchFamily="18" charset="0"/>
              </a:rPr>
              <a:t>23</a:t>
            </a:r>
            <a:r>
              <a:rPr lang="en-US" sz="2800" dirty="0">
                <a:latin typeface="Times LT Std" pitchFamily="18" charset="0"/>
              </a:rPr>
              <a:t> </a:t>
            </a:r>
            <a:r>
              <a:rPr lang="en-US" sz="2800" dirty="0" err="1">
                <a:latin typeface="Times LT Std" pitchFamily="18" charset="0"/>
              </a:rPr>
              <a:t>uma</a:t>
            </a:r>
            <a:endParaRPr lang="en-US" sz="2800" dirty="0">
              <a:latin typeface="Times LT Std" pitchFamily="18" charset="0"/>
            </a:endParaRP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814908" y="2204864"/>
            <a:ext cx="1635125" cy="877887"/>
            <a:chOff x="202" y="560"/>
            <a:chExt cx="1174" cy="55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02" y="560"/>
              <a:ext cx="10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1 </a:t>
              </a:r>
              <a:r>
                <a:rPr lang="en-US" baseline="30000">
                  <a:latin typeface="Times LT Std" pitchFamily="18" charset="0"/>
                </a:rPr>
                <a:t>12 </a:t>
              </a:r>
              <a:r>
                <a:rPr lang="en-US">
                  <a:latin typeface="Times LT Std" pitchFamily="18" charset="0"/>
                </a:rPr>
                <a:t>C átomo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11" y="86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12.00 uma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24" y="816"/>
              <a:ext cx="115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19883" y="2408064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Times LT Std" pitchFamily="18" charset="0"/>
              </a:rPr>
              <a:t>x</a:t>
            </a: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831033" y="2204864"/>
            <a:ext cx="2822575" cy="879475"/>
            <a:chOff x="1680" y="560"/>
            <a:chExt cx="2352" cy="554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449" y="560"/>
              <a:ext cx="7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12.00 g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680" y="864"/>
              <a:ext cx="21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6.022 x 10</a:t>
              </a:r>
              <a:r>
                <a:rPr lang="en-US" baseline="30000">
                  <a:latin typeface="Times LT Std" pitchFamily="18" charset="0"/>
                </a:rPr>
                <a:t>23</a:t>
              </a:r>
              <a:r>
                <a:rPr lang="en-US">
                  <a:latin typeface="Times LT Std" pitchFamily="18" charset="0"/>
                </a:rPr>
                <a:t> </a:t>
              </a:r>
              <a:r>
                <a:rPr lang="en-US" baseline="30000">
                  <a:latin typeface="Times LT Std" pitchFamily="18" charset="0"/>
                </a:rPr>
                <a:t>12</a:t>
              </a:r>
              <a:r>
                <a:rPr lang="en-US">
                  <a:latin typeface="Times LT Std" pitchFamily="18" charset="0"/>
                </a:rPr>
                <a:t>C átomos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728" y="816"/>
              <a:ext cx="230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5680596" y="2206451"/>
            <a:ext cx="2563812" cy="877888"/>
            <a:chOff x="4049" y="561"/>
            <a:chExt cx="1615" cy="553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049" y="704"/>
              <a:ext cx="2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=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245" y="561"/>
              <a:ext cx="10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  1.66 x 10</a:t>
              </a:r>
              <a:r>
                <a:rPr lang="en-US" baseline="30000">
                  <a:latin typeface="Times LT Std" pitchFamily="18" charset="0"/>
                </a:rPr>
                <a:t>-24</a:t>
              </a:r>
              <a:r>
                <a:rPr lang="en-US">
                  <a:latin typeface="Times LT Std" pitchFamily="18" charset="0"/>
                </a:rPr>
                <a:t> g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598" y="864"/>
              <a:ext cx="5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Times LT Std" pitchFamily="18" charset="0"/>
                </a:rPr>
                <a:t>1 uma</a:t>
              </a: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272" y="816"/>
              <a:ext cx="139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GT"/>
            </a:p>
          </p:txBody>
        </p:sp>
      </p:grp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535633" y="2306464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4736033" y="2839864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423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es-GT" dirty="0" smtClean="0"/>
              <a:t>Ejercicio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2636912"/>
            <a:ext cx="7924800" cy="3078088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s-GT" sz="2400" dirty="0" smtClean="0"/>
              <a:t>.1 mol de hidrogeno</a:t>
            </a:r>
          </a:p>
          <a:p>
            <a:r>
              <a:rPr lang="es-GT" sz="2400" dirty="0" smtClean="0"/>
              <a:t>2.3 gramos de hidrogeno</a:t>
            </a:r>
          </a:p>
          <a:p>
            <a:r>
              <a:rPr lang="es-GT" sz="2400" dirty="0" smtClean="0"/>
              <a:t>3.5 moles de potasio</a:t>
            </a:r>
          </a:p>
          <a:p>
            <a:r>
              <a:rPr lang="es-GT" sz="2400" dirty="0" smtClean="0"/>
              <a:t>5896 g de uranio</a:t>
            </a:r>
          </a:p>
          <a:p>
            <a:r>
              <a:rPr lang="es-GT" sz="2400" dirty="0" smtClean="0"/>
              <a:t>6000 gramos de lantano</a:t>
            </a:r>
          </a:p>
          <a:p>
            <a:r>
              <a:rPr lang="es-GT" sz="2400" dirty="0" smtClean="0"/>
              <a:t>200 moles de yodo</a:t>
            </a:r>
          </a:p>
          <a:p>
            <a:r>
              <a:rPr lang="es-GT" sz="2400" dirty="0" smtClean="0"/>
              <a:t>752 gramos de francio</a:t>
            </a:r>
          </a:p>
          <a:p>
            <a:r>
              <a:rPr lang="es-GT" sz="2400" dirty="0" smtClean="0"/>
              <a:t>800 gramos de escandio</a:t>
            </a:r>
          </a:p>
          <a:p>
            <a:r>
              <a:rPr lang="es-GT" sz="2400" dirty="0" smtClean="0"/>
              <a:t>5253015 gramos de cesio</a:t>
            </a:r>
          </a:p>
          <a:p>
            <a:r>
              <a:rPr lang="es-GT" sz="2400" dirty="0" smtClean="0"/>
              <a:t>0.2 moles de bario</a:t>
            </a:r>
          </a:p>
          <a:p>
            <a:r>
              <a:rPr lang="es-GT" sz="2400" dirty="0" smtClean="0"/>
              <a:t>0.12 gramos de litio</a:t>
            </a:r>
          </a:p>
          <a:p>
            <a:r>
              <a:rPr lang="es-GT" sz="2400" dirty="0" smtClean="0"/>
              <a:t>2.36 gramos de uranio</a:t>
            </a:r>
            <a:endParaRPr lang="es-GT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62000" y="1321233"/>
            <a:ext cx="7924800" cy="8501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GT" sz="3200" cap="none" dirty="0"/>
              <a:t>C</a:t>
            </a:r>
            <a:r>
              <a:rPr lang="es-GT" sz="3200" cap="none" dirty="0" smtClean="0"/>
              <a:t>alcular la cantidad de átomos paras las siguientes cantidades</a:t>
            </a:r>
            <a:endParaRPr lang="es-GT" cap="none" dirty="0"/>
          </a:p>
        </p:txBody>
      </p:sp>
    </p:spTree>
    <p:extLst>
      <p:ext uri="{BB962C8B-B14F-4D97-AF65-F5344CB8AC3E}">
        <p14:creationId xmlns:p14="http://schemas.microsoft.com/office/powerpoint/2010/main" val="9978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r>
              <a:rPr lang="es-GT" dirty="0" smtClean="0"/>
              <a:t>Relación molar </a:t>
            </a:r>
            <a:endParaRPr lang="es-G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412776"/>
                <a:ext cx="7924800" cy="4302224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s-GT" sz="2400" dirty="0" smtClean="0"/>
              </a:p>
              <a:p>
                <a:pPr marL="0" indent="0">
                  <a:buNone/>
                </a:pPr>
                <a:r>
                  <a:rPr lang="es-GT" sz="2400" dirty="0" smtClean="0"/>
                  <a:t>2 </a:t>
                </a:r>
                <a:r>
                  <a:rPr lang="es-GT" sz="2400" dirty="0" smtClean="0"/>
                  <a:t>mol de H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G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s-GT" sz="2400" i="1">
                            <a:latin typeface="Cambria Math"/>
                          </a:rPr>
                          <m:t>6.022 </m:t>
                        </m:r>
                        <m:r>
                          <a:rPr lang="es-GT" sz="2400" i="1">
                            <a:latin typeface="Cambria Math"/>
                          </a:rPr>
                          <m:t>𝑋</m:t>
                        </m:r>
                        <m:r>
                          <a:rPr lang="es-GT" sz="2400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s-GT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GT" sz="2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s-GT" sz="2400" i="1">
                                <a:latin typeface="Cambria Math"/>
                              </a:rPr>
                              <m:t>23</m:t>
                            </m:r>
                          </m:sup>
                        </m:sSup>
                        <m:r>
                          <a:rPr lang="es-GT" sz="2400" b="0" i="1" smtClean="0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𝑎𝑡𝑜𝑚𝑜𝑠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𝐻</m:t>
                        </m:r>
                        <m:r>
                          <a:rPr lang="es-GT" sz="2400" i="1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es-GT" sz="2400" i="1">
                            <a:latin typeface="Cambria Math"/>
                          </a:rPr>
                          <m:t>1 </m:t>
                        </m:r>
                        <m:r>
                          <a:rPr lang="es-GT" sz="2400" i="1">
                            <a:latin typeface="Cambria Math"/>
                          </a:rPr>
                          <m:t>𝑚𝑜𝑙</m:t>
                        </m:r>
                        <m:r>
                          <a:rPr lang="es-GT" sz="2400" b="0" i="1" smtClean="0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es-GT" sz="2400" dirty="0"/>
                  <a:t> </a:t>
                </a:r>
                <a:r>
                  <a:rPr lang="es-GT" sz="2400" dirty="0" smtClean="0"/>
                  <a:t>=</a:t>
                </a:r>
                <a:endParaRPr lang="es-GT" dirty="0" smtClean="0"/>
              </a:p>
              <a:p>
                <a:endParaRPr lang="es-GT" dirty="0" smtClean="0"/>
              </a:p>
              <a:p>
                <a:endParaRPr lang="es-GT" dirty="0"/>
              </a:p>
              <a:p>
                <a:pPr marL="0" indent="0">
                  <a:buNone/>
                </a:pPr>
                <a:r>
                  <a:rPr lang="es-GT" sz="2400" dirty="0"/>
                  <a:t>2.3 g H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G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s-GT" sz="2400" i="1">
                            <a:latin typeface="Cambria Math"/>
                          </a:rPr>
                          <m:t>1 </m:t>
                        </m:r>
                        <m:r>
                          <a:rPr lang="es-GT" sz="2400" i="1">
                            <a:latin typeface="Cambria Math"/>
                          </a:rPr>
                          <m:t>𝑚𝑜𝑙</m:t>
                        </m:r>
                        <m:r>
                          <a:rPr lang="es-GT" sz="2400" i="1">
                            <a:latin typeface="Cambria Math"/>
                          </a:rPr>
                          <m:t> 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𝐻</m:t>
                        </m:r>
                      </m:num>
                      <m:den>
                        <m:r>
                          <a:rPr lang="es-GT" sz="2400" i="1">
                            <a:latin typeface="Cambria Math"/>
                          </a:rPr>
                          <m:t>1.0079 </m:t>
                        </m:r>
                        <m:r>
                          <a:rPr lang="es-GT" sz="2400" i="1">
                            <a:latin typeface="Cambria Math"/>
                          </a:rPr>
                          <m:t>𝑔</m:t>
                        </m:r>
                        <m:r>
                          <a:rPr lang="es-GT" sz="2400" i="1">
                            <a:latin typeface="Cambria Math"/>
                          </a:rPr>
                          <m:t>  </m:t>
                        </m:r>
                        <m:r>
                          <a:rPr lang="es-GT" sz="2400" i="1">
                            <a:latin typeface="Cambria Math"/>
                          </a:rPr>
                          <m:t>𝐻</m:t>
                        </m:r>
                      </m:den>
                    </m:f>
                    <m:r>
                      <a:rPr lang="es-GT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s-GT" sz="2400" dirty="0"/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GT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s-GT" sz="2400" i="1">
                            <a:latin typeface="Cambria Math"/>
                          </a:rPr>
                          <m:t>6.022 </m:t>
                        </m:r>
                        <m:r>
                          <a:rPr lang="es-GT" sz="2400" i="1">
                            <a:latin typeface="Cambria Math"/>
                          </a:rPr>
                          <m:t>𝑋</m:t>
                        </m:r>
                        <m:r>
                          <a:rPr lang="es-GT" sz="2400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s-GT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GT" sz="2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s-GT" sz="2400" i="1">
                                <a:latin typeface="Cambria Math"/>
                              </a:rPr>
                              <m:t>23</m:t>
                            </m:r>
                          </m:sup>
                        </m:sSup>
                        <m:r>
                          <a:rPr lang="es-GT" sz="2400" i="1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𝑎𝑡𝑜𝑚𝑜𝑠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𝐻</m:t>
                        </m:r>
                        <m:r>
                          <a:rPr lang="es-GT" sz="24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s-GT" sz="2400" i="1">
                            <a:latin typeface="Cambria Math"/>
                          </a:rPr>
                          <m:t>1 </m:t>
                        </m:r>
                        <m:r>
                          <a:rPr lang="es-GT" sz="2400" i="1">
                            <a:latin typeface="Cambria Math"/>
                          </a:rPr>
                          <m:t>𝑚𝑜𝑙</m:t>
                        </m:r>
                        <m:r>
                          <a:rPr lang="es-GT" sz="2400" b="0" i="1" smtClean="0">
                            <a:latin typeface="Cambria Math"/>
                          </a:rPr>
                          <m:t> </m:t>
                        </m:r>
                        <m:r>
                          <a:rPr lang="es-GT" sz="2400" b="0" i="1" smtClean="0">
                            <a:latin typeface="Cambria Math"/>
                          </a:rPr>
                          <m:t>𝐻</m:t>
                        </m:r>
                      </m:den>
                    </m:f>
                  </m:oMath>
                </a14:m>
                <a:r>
                  <a:rPr lang="es-GT" sz="2400" dirty="0"/>
                  <a:t> </a:t>
                </a:r>
                <a:r>
                  <a:rPr lang="es-GT" sz="2400" dirty="0" smtClean="0"/>
                  <a:t>=</a:t>
                </a:r>
                <a:endParaRPr lang="es-GT" sz="2400" dirty="0"/>
              </a:p>
              <a:p>
                <a:endParaRPr lang="es-GT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412776"/>
                <a:ext cx="7924800" cy="4302224"/>
              </a:xfrm>
              <a:blipFill rotWithShape="1">
                <a:blip r:embed="rId2"/>
                <a:stretch>
                  <a:fillRect l="-1154"/>
                </a:stretch>
              </a:blipFill>
            </p:spPr>
            <p:txBody>
              <a:bodyPr/>
              <a:lstStyle/>
              <a:p>
                <a:r>
                  <a:rPr lang="es-G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ine 17"/>
          <p:cNvSpPr>
            <a:spLocks noChangeShapeType="1"/>
          </p:cNvSpPr>
          <p:nvPr/>
        </p:nvSpPr>
        <p:spPr bwMode="auto">
          <a:xfrm flipV="1">
            <a:off x="1043608" y="2276872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3314328" y="2480320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1082080" y="3717032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2306216" y="3933056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V="1">
            <a:off x="2123728" y="3632448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4067944" y="4000872"/>
            <a:ext cx="609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G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9 CuadroTexto"/>
              <p:cNvSpPr txBox="1"/>
              <p:nvPr/>
            </p:nvSpPr>
            <p:spPr>
              <a:xfrm>
                <a:off x="5186536" y="1988840"/>
                <a:ext cx="29858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GT" dirty="0" smtClean="0"/>
                  <a:t>1</a:t>
                </a:r>
                <a14:m>
                  <m:oMath xmlns:m="http://schemas.openxmlformats.org/officeDocument/2006/math">
                    <m:r>
                      <a:rPr lang="es-GT" i="1">
                        <a:latin typeface="Cambria Math"/>
                      </a:rPr>
                      <m:t>.</m:t>
                    </m:r>
                    <m:r>
                      <a:rPr lang="es-GT" b="0" i="1" smtClean="0">
                        <a:latin typeface="Cambria Math"/>
                      </a:rPr>
                      <m:t>2</m:t>
                    </m:r>
                    <m:r>
                      <a:rPr lang="es-GT" i="1">
                        <a:latin typeface="Cambria Math"/>
                      </a:rPr>
                      <m:t>0</m:t>
                    </m:r>
                    <m:r>
                      <a:rPr lang="es-GT" b="0" i="1" smtClean="0">
                        <a:latin typeface="Cambria Math"/>
                      </a:rPr>
                      <m:t>44</m:t>
                    </m:r>
                    <m:r>
                      <a:rPr lang="es-GT" i="1">
                        <a:latin typeface="Cambria Math"/>
                      </a:rPr>
                      <m:t> </m:t>
                    </m:r>
                    <m:r>
                      <a:rPr lang="es-GT" i="1">
                        <a:latin typeface="Cambria Math"/>
                      </a:rPr>
                      <m:t>𝑋</m:t>
                    </m:r>
                    <m:r>
                      <a:rPr lang="es-GT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s-GT" i="1">
                            <a:latin typeface="Cambria Math"/>
                          </a:rPr>
                        </m:ctrlPr>
                      </m:sSupPr>
                      <m:e>
                        <m:r>
                          <a:rPr lang="es-GT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s-GT" i="1">
                            <a:latin typeface="Cambria Math"/>
                          </a:rPr>
                          <m:t>23</m:t>
                        </m:r>
                      </m:sup>
                    </m:sSup>
                  </m:oMath>
                </a14:m>
                <a:r>
                  <a:rPr lang="es-GT" dirty="0"/>
                  <a:t> átomos H</a:t>
                </a:r>
              </a:p>
            </p:txBody>
          </p:sp>
        </mc:Choice>
        <mc:Fallback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536" y="1988840"/>
                <a:ext cx="298586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837" t="-6557" b="-26230"/>
                </a:stretch>
              </a:blipFill>
            </p:spPr>
            <p:txBody>
              <a:bodyPr/>
              <a:lstStyle/>
              <a:p>
                <a:r>
                  <a:rPr lang="es-G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0 CuadroTexto"/>
          <p:cNvSpPr txBox="1"/>
          <p:nvPr/>
        </p:nvSpPr>
        <p:spPr>
          <a:xfrm>
            <a:off x="5762600" y="3563724"/>
            <a:ext cx="298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1.37 X 10 </a:t>
            </a:r>
            <a:r>
              <a:rPr lang="es-GT" baseline="30000" dirty="0"/>
              <a:t>24 </a:t>
            </a:r>
            <a:r>
              <a:rPr lang="es-GT" dirty="0"/>
              <a:t>átomos H</a:t>
            </a:r>
          </a:p>
        </p:txBody>
      </p:sp>
    </p:spTree>
    <p:extLst>
      <p:ext uri="{BB962C8B-B14F-4D97-AF65-F5344CB8AC3E}">
        <p14:creationId xmlns:p14="http://schemas.microsoft.com/office/powerpoint/2010/main" val="71785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143000"/>
          </a:xfrm>
        </p:spPr>
        <p:txBody>
          <a:bodyPr/>
          <a:lstStyle/>
          <a:p>
            <a:pPr algn="ctr"/>
            <a:r>
              <a:rPr lang="es-GT" dirty="0" smtClean="0"/>
              <a:t>Masa Molecular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2492896"/>
            <a:ext cx="792480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                                 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endParaRPr lang="es-GT" sz="2400" dirty="0"/>
          </a:p>
          <a:p>
            <a:pPr marL="0" indent="0">
              <a:buNone/>
            </a:pPr>
            <a:r>
              <a:rPr lang="es-GT" sz="2400" dirty="0" smtClean="0"/>
              <a:t>                         Hidrogeno  2 H= 2 (1.0079 g/mol)</a:t>
            </a:r>
          </a:p>
          <a:p>
            <a:pPr marL="0" indent="0">
              <a:buNone/>
            </a:pPr>
            <a:r>
              <a:rPr lang="es-GT" sz="2400" dirty="0" smtClean="0"/>
              <a:t>                         Azufre         1 S=  1(32.64 g/mol)</a:t>
            </a:r>
          </a:p>
          <a:p>
            <a:pPr marL="0" indent="0">
              <a:buNone/>
            </a:pPr>
            <a:r>
              <a:rPr lang="es-GT" sz="2400" dirty="0" smtClean="0"/>
              <a:t>                         Oxigeno      </a:t>
            </a:r>
            <a:r>
              <a:rPr lang="es-GT" sz="2400" u="sng" dirty="0" smtClean="0"/>
              <a:t>4 O=  4 (15.9994 g/mol)</a:t>
            </a:r>
          </a:p>
          <a:p>
            <a:pPr marL="0" indent="0">
              <a:buNone/>
            </a:pPr>
            <a:r>
              <a:rPr lang="es-GT" sz="2400" dirty="0" smtClean="0"/>
              <a:t>                                            98.6528 g/mol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endParaRPr lang="es-GT" sz="2400" dirty="0" smtClean="0"/>
          </a:p>
          <a:p>
            <a:pPr marL="0" indent="0">
              <a:buNone/>
            </a:pPr>
            <a:endParaRPr lang="es-GT" sz="2400" dirty="0" smtClean="0"/>
          </a:p>
          <a:p>
            <a:endParaRPr lang="es-GT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62880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Es la suma de masa atómicas de los elementos componentes y proporcional de </a:t>
            </a:r>
            <a:r>
              <a:rPr lang="es-GT" dirty="0" smtClean="0"/>
              <a:t>una</a:t>
            </a:r>
            <a:r>
              <a:rPr lang="es-GT" sz="3200" dirty="0" smtClean="0"/>
              <a:t> </a:t>
            </a:r>
            <a:endParaRPr lang="es-GT" sz="3200" dirty="0"/>
          </a:p>
          <a:p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22813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te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274</TotalTime>
  <Words>1127</Words>
  <Application>Microsoft Office PowerPoint</Application>
  <PresentationFormat>Presentación en pantalla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Horizonte</vt:lpstr>
      <vt:lpstr>Estequiometria</vt:lpstr>
      <vt:lpstr>Masa  atómica</vt:lpstr>
      <vt:lpstr>Presentación de PowerPoint</vt:lpstr>
      <vt:lpstr>Presentación de PowerPoint</vt:lpstr>
      <vt:lpstr>Presentación de PowerPoint</vt:lpstr>
      <vt:lpstr>Conversión de átomos a gramos en UMAS</vt:lpstr>
      <vt:lpstr>Ejercicio</vt:lpstr>
      <vt:lpstr>Relación molar </vt:lpstr>
      <vt:lpstr>Masa Molecular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KMnO4 + Na2S  → NaMnO4 + K2S</vt:lpstr>
      <vt:lpstr>KMnO4 + Na2S  → NaMnO4 + K2S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Estequiometria</dc:title>
  <dc:creator>Científica</dc:creator>
  <cp:lastModifiedBy>Lenguas Extranjeras</cp:lastModifiedBy>
  <cp:revision>19</cp:revision>
  <dcterms:created xsi:type="dcterms:W3CDTF">2013-09-11T21:03:35Z</dcterms:created>
  <dcterms:modified xsi:type="dcterms:W3CDTF">2013-09-24T17:37:28Z</dcterms:modified>
</cp:coreProperties>
</file>